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000"/>
    <a:srgbClr val="FFCC00"/>
    <a:srgbClr val="A6A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4" autoAdjust="0"/>
    <p:restoredTop sz="94660"/>
  </p:normalViewPr>
  <p:slideViewPr>
    <p:cSldViewPr>
      <p:cViewPr varScale="1">
        <p:scale>
          <a:sx n="69" d="100"/>
          <a:sy n="69" d="100"/>
        </p:scale>
        <p:origin x="167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noProof="0" smtClean="0"/>
              <a:t>Mintaszöveg szerkesztése</a:t>
            </a:r>
          </a:p>
          <a:p>
            <a:pPr lvl="1"/>
            <a:r>
              <a:rPr lang="hu-HU" altLang="hu-HU" noProof="0" smtClean="0"/>
              <a:t>Második szint</a:t>
            </a:r>
          </a:p>
          <a:p>
            <a:pPr lvl="2"/>
            <a:r>
              <a:rPr lang="hu-HU" altLang="hu-HU" noProof="0" smtClean="0"/>
              <a:t>Harmadik szint</a:t>
            </a:r>
          </a:p>
          <a:p>
            <a:pPr lvl="3"/>
            <a:r>
              <a:rPr lang="hu-HU" altLang="hu-HU" noProof="0" smtClean="0"/>
              <a:t>Negyedik szint</a:t>
            </a:r>
          </a:p>
          <a:p>
            <a:pPr lvl="4"/>
            <a:r>
              <a:rPr lang="hu-HU" altLang="hu-HU" noProof="0" smtClean="0"/>
              <a:t>Ötödik szint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Arial" panose="020B0604020202020204" pitchFamily="34" charset="0"/>
              </a:defRPr>
            </a:lvl1pPr>
          </a:lstStyle>
          <a:p>
            <a:fld id="{3A66F503-913F-482C-A4DF-2169D1E9173E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89E9DF6-CF4C-402D-AC4C-331F1A18290A}" type="slidenum">
              <a:rPr lang="hu-HU" altLang="hu-HU" u="none">
                <a:latin typeface="Arial" panose="020B0604020202020204" pitchFamily="34" charset="0"/>
              </a:rPr>
              <a:pPr eaLnBrk="1" hangingPunct="1"/>
              <a:t>1</a:t>
            </a:fld>
            <a:endParaRPr lang="hu-HU" altLang="hu-HU" u="none">
              <a:latin typeface="Arial" panose="020B0604020202020204" pitchFamily="34" charset="0"/>
            </a:endParaRPr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hu-H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>
                  <a:latin typeface="Tahoma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>
                  <a:latin typeface="Tahoma" charset="0"/>
                </a:endParaRPr>
              </a:p>
            </p:txBody>
          </p:sp>
        </p:grpSp>
      </p:grpSp>
      <p:sp>
        <p:nvSpPr>
          <p:cNvPr id="118937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118938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fld id="{8FCFE6CE-A6DC-4A34-880F-5B94CC4A1E9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41656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70A05E-E072-41D2-97D8-3AB6976A9D0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1414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D1199F-AFF9-4A1C-B0C8-695154EC6CE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30796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82C8B2-58D9-41A0-9324-52AE79FDF28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95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3A9F4-CD04-49B4-A228-5B6796B75E4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77716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333F9B-4D5D-4AB3-B7CA-F3897E6E30A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44672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2F47F0-4D42-4095-9489-E7CEE0D4453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96365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69BB7C-B47D-467C-B6E6-20C81BF551F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065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384947-36B0-4F7D-AD07-AA8D2DC71D3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6982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AEBE4-3372-4653-98C4-3BA5E214FDF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27057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4B573-875A-4F05-B39B-B12ED684115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8861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74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u="sng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hu-HU" altLang="hu-HU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6 h 154"/>
                  <a:gd name="T2" fmla="*/ 28 w 144"/>
                  <a:gd name="T3" fmla="*/ 69 h 154"/>
                  <a:gd name="T4" fmla="*/ 55 w 144"/>
                  <a:gd name="T5" fmla="*/ 54 h 154"/>
                  <a:gd name="T6" fmla="*/ 29 w 144"/>
                  <a:gd name="T7" fmla="*/ 25 h 154"/>
                  <a:gd name="T8" fmla="*/ 49 w 144"/>
                  <a:gd name="T9" fmla="*/ 15 h 154"/>
                  <a:gd name="T10" fmla="*/ 55 w 144"/>
                  <a:gd name="T11" fmla="*/ 24 h 154"/>
                  <a:gd name="T12" fmla="*/ 67 w 144"/>
                  <a:gd name="T13" fmla="*/ 21 h 154"/>
                  <a:gd name="T14" fmla="*/ 46 w 144"/>
                  <a:gd name="T15" fmla="*/ 1 h 154"/>
                  <a:gd name="T16" fmla="*/ 17 w 144"/>
                  <a:gd name="T17" fmla="*/ 15 h 154"/>
                  <a:gd name="T18" fmla="*/ 43 w 144"/>
                  <a:gd name="T19" fmla="*/ 48 h 154"/>
                  <a:gd name="T20" fmla="*/ 13 w 144"/>
                  <a:gd name="T21" fmla="*/ 45 h 154"/>
                  <a:gd name="T22" fmla="*/ 0 w 144"/>
                  <a:gd name="T23" fmla="*/ 46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1179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>
                  <a:latin typeface="Tahoma" charset="0"/>
                </a:endParaRPr>
              </a:p>
            </p:txBody>
          </p:sp>
          <p:sp>
            <p:nvSpPr>
              <p:cNvPr id="1179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hu-HU">
                  <a:latin typeface="Tahoma" charset="0"/>
                </a:endParaRPr>
              </a:p>
            </p:txBody>
          </p:sp>
        </p:grpSp>
      </p:grpSp>
      <p:sp>
        <p:nvSpPr>
          <p:cNvPr id="117913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117914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17915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u="none" smtClean="0">
                <a:latin typeface="Arial" charset="0"/>
              </a:defRPr>
            </a:lvl1pPr>
          </a:lstStyle>
          <a:p>
            <a:pPr>
              <a:defRPr/>
            </a:pPr>
            <a:endParaRPr lang="hu-HU" altLang="hu-HU"/>
          </a:p>
        </p:txBody>
      </p:sp>
      <p:sp>
        <p:nvSpPr>
          <p:cNvPr id="117916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u="none">
                <a:latin typeface="Arial" panose="020B0604020202020204" pitchFamily="34" charset="0"/>
              </a:defRPr>
            </a:lvl1pPr>
          </a:lstStyle>
          <a:p>
            <a:fld id="{A758E4F1-211E-4656-926A-58065F3E99AB}" type="slidenum">
              <a:rPr lang="hu-HU" altLang="hu-HU"/>
              <a:pPr/>
              <a:t>‹#›</a:t>
            </a:fld>
            <a:endParaRPr lang="hu-HU" altLang="hu-HU"/>
          </a:p>
        </p:txBody>
      </p:sp>
      <p:sp>
        <p:nvSpPr>
          <p:cNvPr id="117917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szakkepesites.hu/okj/szakmacsoport_elektrotechnika_elektronika" TargetMode="External"/><Relationship Id="rId13" Type="http://schemas.openxmlformats.org/officeDocument/2006/relationships/hyperlink" Target="http://szakkepesites.hu/okj/szakmacsoport_vegyipar" TargetMode="External"/><Relationship Id="rId18" Type="http://schemas.openxmlformats.org/officeDocument/2006/relationships/hyperlink" Target="http://szakkepesites.hu/okj/szakmacsoport_kornyezetvedelem_vizgazdalkodas" TargetMode="External"/><Relationship Id="rId26" Type="http://schemas.openxmlformats.org/officeDocument/2006/relationships/image" Target="../media/image1.jpeg"/><Relationship Id="rId3" Type="http://schemas.openxmlformats.org/officeDocument/2006/relationships/hyperlink" Target="http://szakkepesites.hu/okj/szakmacsoport_egeszsegugy" TargetMode="External"/><Relationship Id="rId21" Type="http://schemas.openxmlformats.org/officeDocument/2006/relationships/hyperlink" Target="http://szakkepesites.hu/okj/szakmacsoport_vendeglatas_turisztika" TargetMode="External"/><Relationship Id="rId7" Type="http://schemas.openxmlformats.org/officeDocument/2006/relationships/hyperlink" Target="http://szakkepesites.hu/okj/szakmacsoport_gepeszet" TargetMode="External"/><Relationship Id="rId12" Type="http://schemas.openxmlformats.org/officeDocument/2006/relationships/hyperlink" Target="http://szakkepesites.hu/okj/szakmacsoport_egyeb_szolgaltatasok" TargetMode="External"/><Relationship Id="rId17" Type="http://schemas.openxmlformats.org/officeDocument/2006/relationships/hyperlink" Target="http://szakkepesites.hu/okj/szakmacsoport_kozlekedes" TargetMode="External"/><Relationship Id="rId25" Type="http://schemas.openxmlformats.org/officeDocument/2006/relationships/hyperlink" Target="http://palyavalasztas.fpsz.hu/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szakkepesites.hu/okj/szakmacsoport_informatika" TargetMode="External"/><Relationship Id="rId20" Type="http://schemas.openxmlformats.org/officeDocument/2006/relationships/hyperlink" Target="http://szakkepesites.hu/okj/szakmacsoport_kereskedelem_marketing_uzleti_adminisztraci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zakkepesites.hu/okj/szakmacsoport_muveszet_kozmuvelodes_kommunikacio" TargetMode="External"/><Relationship Id="rId11" Type="http://schemas.openxmlformats.org/officeDocument/2006/relationships/hyperlink" Target="http://szakkepesites.hu/okj/szakmacsoport_mezogazdasag" TargetMode="External"/><Relationship Id="rId24" Type="http://schemas.openxmlformats.org/officeDocument/2006/relationships/hyperlink" Target="http://szakkepesites.hu/okj/szakmacsoport_kozszolgalat" TargetMode="External"/><Relationship Id="rId5" Type="http://schemas.openxmlformats.org/officeDocument/2006/relationships/hyperlink" Target="http://szakkepesites.hu/okj/szakmacsoport_oktatas" TargetMode="External"/><Relationship Id="rId15" Type="http://schemas.openxmlformats.org/officeDocument/2006/relationships/hyperlink" Target="http://szakkepesites.hu/okj/szakmacsoport_epiteszet" TargetMode="External"/><Relationship Id="rId23" Type="http://schemas.openxmlformats.org/officeDocument/2006/relationships/hyperlink" Target="http://szakkepesites.hu/okj/szakmacsoport_faipar" TargetMode="External"/><Relationship Id="rId10" Type="http://schemas.openxmlformats.org/officeDocument/2006/relationships/hyperlink" Target="http://szakkepesites.hu/okj/szakmacsoport_elelmiszeripar" TargetMode="External"/><Relationship Id="rId19" Type="http://schemas.openxmlformats.org/officeDocument/2006/relationships/hyperlink" Target="http://szakkepesites.hu/okj/szakmacsoport_kozgazdasag" TargetMode="External"/><Relationship Id="rId4" Type="http://schemas.openxmlformats.org/officeDocument/2006/relationships/hyperlink" Target="http://szakkepesites.hu/okj/szakmacsoport_szocialis_szolgaltatasok" TargetMode="External"/><Relationship Id="rId9" Type="http://schemas.openxmlformats.org/officeDocument/2006/relationships/hyperlink" Target="http://szakkepesites.hu/okj/szakmacsoport_nyomdaipar" TargetMode="External"/><Relationship Id="rId14" Type="http://schemas.openxmlformats.org/officeDocument/2006/relationships/hyperlink" Target="http://szakkepesites.hu/okj/szakmacsoport_konnyuipar" TargetMode="External"/><Relationship Id="rId22" Type="http://schemas.openxmlformats.org/officeDocument/2006/relationships/hyperlink" Target="http://szakkepesites.hu/okj/szakmacsoport_ugyvitel" TargetMode="External"/><Relationship Id="rId27" Type="http://schemas.openxmlformats.org/officeDocument/2006/relationships/hyperlink" Target="http://palyavalasztas.fpsz.hu/jelentkez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0"/>
          <p:cNvSpPr txBox="1">
            <a:spLocks noChangeArrowheads="1"/>
          </p:cNvSpPr>
          <p:nvPr/>
        </p:nvSpPr>
        <p:spPr bwMode="auto">
          <a:xfrm>
            <a:off x="1619250" y="692150"/>
            <a:ext cx="5400675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u-HU" altLang="hu-HU" u="none" dirty="0"/>
              <a:t>„OKJ-s” szakmák – csoportonként</a:t>
            </a:r>
          </a:p>
          <a:p>
            <a:pPr algn="ctr" eaLnBrk="1" hangingPunct="1">
              <a:spcBef>
                <a:spcPct val="50000"/>
              </a:spcBef>
            </a:pPr>
            <a:r>
              <a:rPr lang="hu-HU" altLang="hu-HU" sz="1300" u="none" dirty="0"/>
              <a:t>(</a:t>
            </a:r>
            <a:r>
              <a:rPr lang="hu-HU" altLang="hu-HU" sz="1300" u="none" dirty="0" err="1"/>
              <a:t>kattints</a:t>
            </a:r>
            <a:r>
              <a:rPr lang="hu-HU" altLang="hu-HU" sz="1300" u="none" dirty="0"/>
              <a:t>)</a:t>
            </a:r>
          </a:p>
        </p:txBody>
      </p:sp>
      <p:sp>
        <p:nvSpPr>
          <p:cNvPr id="3075" name="AutoShape 11">
            <a:hlinkClick r:id="rId3"/>
          </p:cNvPr>
          <p:cNvSpPr>
            <a:spLocks noChangeArrowheads="1"/>
          </p:cNvSpPr>
          <p:nvPr/>
        </p:nvSpPr>
        <p:spPr bwMode="auto">
          <a:xfrm>
            <a:off x="1116013" y="1557338"/>
            <a:ext cx="1152525" cy="6492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Egészség-</a:t>
            </a:r>
          </a:p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ügy</a:t>
            </a:r>
          </a:p>
        </p:txBody>
      </p:sp>
      <p:sp>
        <p:nvSpPr>
          <p:cNvPr id="3076" name="AutoShape 12">
            <a:hlinkClick r:id="rId4"/>
          </p:cNvPr>
          <p:cNvSpPr>
            <a:spLocks noChangeArrowheads="1"/>
          </p:cNvSpPr>
          <p:nvPr/>
        </p:nvSpPr>
        <p:spPr bwMode="auto">
          <a:xfrm>
            <a:off x="2555875" y="1557338"/>
            <a:ext cx="1152525" cy="6492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400" u="none" dirty="0" smtClean="0">
                <a:solidFill>
                  <a:schemeClr val="bg2"/>
                </a:solidFill>
                <a:latin typeface="Arial" panose="020B0604020202020204" pitchFamily="34" charset="0"/>
              </a:rPr>
              <a:t>Szociális </a:t>
            </a:r>
          </a:p>
          <a:p>
            <a:pPr algn="ctr" eaLnBrk="1" hangingPunct="1"/>
            <a:r>
              <a:rPr lang="hu-HU" altLang="hu-HU" sz="1400" u="none" dirty="0" smtClean="0">
                <a:solidFill>
                  <a:schemeClr val="bg2"/>
                </a:solidFill>
                <a:latin typeface="Arial" panose="020B0604020202020204" pitchFamily="34" charset="0"/>
              </a:rPr>
              <a:t>szolgáltatások</a:t>
            </a:r>
            <a:endParaRPr lang="hu-HU" altLang="hu-HU" sz="1400" u="none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3077" name="AutoShape 13">
            <a:hlinkClick r:id="rId5"/>
          </p:cNvPr>
          <p:cNvSpPr>
            <a:spLocks noChangeArrowheads="1"/>
          </p:cNvSpPr>
          <p:nvPr/>
        </p:nvSpPr>
        <p:spPr bwMode="auto">
          <a:xfrm>
            <a:off x="3924300" y="1557338"/>
            <a:ext cx="1152525" cy="64928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Oktatás</a:t>
            </a:r>
          </a:p>
        </p:txBody>
      </p:sp>
      <p:sp>
        <p:nvSpPr>
          <p:cNvPr id="3078" name="AutoShape 14">
            <a:hlinkClick r:id="rId6"/>
          </p:cNvPr>
          <p:cNvSpPr>
            <a:spLocks noChangeArrowheads="1"/>
          </p:cNvSpPr>
          <p:nvPr/>
        </p:nvSpPr>
        <p:spPr bwMode="auto">
          <a:xfrm>
            <a:off x="5292725" y="1557338"/>
            <a:ext cx="1295400" cy="649287"/>
          </a:xfrm>
          <a:prstGeom prst="flowChartAlternateProcess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Művészet-</a:t>
            </a:r>
          </a:p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közművelődés-</a:t>
            </a:r>
          </a:p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kommunikáció</a:t>
            </a:r>
          </a:p>
        </p:txBody>
      </p:sp>
      <p:sp>
        <p:nvSpPr>
          <p:cNvPr id="3079" name="AutoShape 15">
            <a:hlinkClick r:id="rId7"/>
          </p:cNvPr>
          <p:cNvSpPr>
            <a:spLocks noChangeArrowheads="1"/>
          </p:cNvSpPr>
          <p:nvPr/>
        </p:nvSpPr>
        <p:spPr bwMode="auto">
          <a:xfrm>
            <a:off x="4068763" y="5302250"/>
            <a:ext cx="1223962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Gépészet</a:t>
            </a:r>
          </a:p>
        </p:txBody>
      </p:sp>
      <p:sp>
        <p:nvSpPr>
          <p:cNvPr id="3080" name="AutoShape 16">
            <a:hlinkClick r:id="rId8"/>
          </p:cNvPr>
          <p:cNvSpPr>
            <a:spLocks noChangeArrowheads="1"/>
          </p:cNvSpPr>
          <p:nvPr/>
        </p:nvSpPr>
        <p:spPr bwMode="auto">
          <a:xfrm>
            <a:off x="2700338" y="5302250"/>
            <a:ext cx="1223962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Elektro-</a:t>
            </a:r>
          </a:p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technika, </a:t>
            </a:r>
          </a:p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elektronika</a:t>
            </a:r>
          </a:p>
        </p:txBody>
      </p:sp>
      <p:sp>
        <p:nvSpPr>
          <p:cNvPr id="3081" name="AutoShape 17">
            <a:hlinkClick r:id="rId9"/>
          </p:cNvPr>
          <p:cNvSpPr>
            <a:spLocks noChangeArrowheads="1"/>
          </p:cNvSpPr>
          <p:nvPr/>
        </p:nvSpPr>
        <p:spPr bwMode="auto">
          <a:xfrm>
            <a:off x="2484438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Nyomda-</a:t>
            </a:r>
          </a:p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ipar</a:t>
            </a:r>
          </a:p>
        </p:txBody>
      </p:sp>
      <p:sp>
        <p:nvSpPr>
          <p:cNvPr id="3082" name="AutoShape 18">
            <a:hlinkClick r:id="rId10"/>
          </p:cNvPr>
          <p:cNvSpPr>
            <a:spLocks noChangeArrowheads="1"/>
          </p:cNvSpPr>
          <p:nvPr/>
        </p:nvSpPr>
        <p:spPr bwMode="auto">
          <a:xfrm>
            <a:off x="3205163" y="4294188"/>
            <a:ext cx="1295400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Élelmiszer-</a:t>
            </a:r>
          </a:p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ipar</a:t>
            </a:r>
          </a:p>
        </p:txBody>
      </p:sp>
      <p:sp>
        <p:nvSpPr>
          <p:cNvPr id="3083" name="AutoShape 19">
            <a:hlinkClick r:id="rId11"/>
          </p:cNvPr>
          <p:cNvSpPr>
            <a:spLocks noChangeArrowheads="1"/>
          </p:cNvSpPr>
          <p:nvPr/>
        </p:nvSpPr>
        <p:spPr bwMode="auto">
          <a:xfrm>
            <a:off x="4716463" y="4294188"/>
            <a:ext cx="1152525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 dirty="0">
                <a:solidFill>
                  <a:schemeClr val="bg2"/>
                </a:solidFill>
                <a:latin typeface="Arial" panose="020B0604020202020204" pitchFamily="34" charset="0"/>
              </a:rPr>
              <a:t>Mező-</a:t>
            </a:r>
          </a:p>
          <a:p>
            <a:pPr algn="ctr" eaLnBrk="1" hangingPunct="1"/>
            <a:r>
              <a:rPr lang="hu-HU" altLang="hu-HU" u="none" dirty="0">
                <a:solidFill>
                  <a:schemeClr val="bg2"/>
                </a:solidFill>
                <a:latin typeface="Arial" panose="020B0604020202020204" pitchFamily="34" charset="0"/>
              </a:rPr>
              <a:t>gazdaság</a:t>
            </a:r>
          </a:p>
        </p:txBody>
      </p:sp>
      <p:sp>
        <p:nvSpPr>
          <p:cNvPr id="3084" name="AutoShape 20">
            <a:hlinkClick r:id="rId12"/>
          </p:cNvPr>
          <p:cNvSpPr>
            <a:spLocks noChangeArrowheads="1"/>
          </p:cNvSpPr>
          <p:nvPr/>
        </p:nvSpPr>
        <p:spPr bwMode="auto">
          <a:xfrm>
            <a:off x="323850" y="3357563"/>
            <a:ext cx="1295400" cy="649287"/>
          </a:xfrm>
          <a:prstGeom prst="flowChartAlternateProcess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500" u="none">
                <a:solidFill>
                  <a:schemeClr val="bg2"/>
                </a:solidFill>
                <a:latin typeface="Arial" panose="020B0604020202020204" pitchFamily="34" charset="0"/>
              </a:rPr>
              <a:t>Egyéb</a:t>
            </a:r>
          </a:p>
          <a:p>
            <a:pPr algn="ctr" eaLnBrk="1" hangingPunct="1"/>
            <a:r>
              <a:rPr lang="hu-HU" altLang="hu-HU" sz="1500" u="none">
                <a:solidFill>
                  <a:schemeClr val="bg2"/>
                </a:solidFill>
                <a:latin typeface="Arial" panose="020B0604020202020204" pitchFamily="34" charset="0"/>
              </a:rPr>
              <a:t>szolgáltatások</a:t>
            </a:r>
          </a:p>
        </p:txBody>
      </p:sp>
      <p:sp>
        <p:nvSpPr>
          <p:cNvPr id="3085" name="AutoShape 21">
            <a:hlinkClick r:id="rId13"/>
          </p:cNvPr>
          <p:cNvSpPr>
            <a:spLocks noChangeArrowheads="1"/>
          </p:cNvSpPr>
          <p:nvPr/>
        </p:nvSpPr>
        <p:spPr bwMode="auto">
          <a:xfrm>
            <a:off x="6732588" y="3357563"/>
            <a:ext cx="1152525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 dirty="0">
                <a:solidFill>
                  <a:schemeClr val="bg2"/>
                </a:solidFill>
                <a:latin typeface="Arial" panose="020B0604020202020204" pitchFamily="34" charset="0"/>
              </a:rPr>
              <a:t>Vegyipar</a:t>
            </a:r>
          </a:p>
        </p:txBody>
      </p:sp>
      <p:sp>
        <p:nvSpPr>
          <p:cNvPr id="3086" name="AutoShape 22">
            <a:hlinkClick r:id="rId14"/>
          </p:cNvPr>
          <p:cNvSpPr>
            <a:spLocks noChangeArrowheads="1"/>
          </p:cNvSpPr>
          <p:nvPr/>
        </p:nvSpPr>
        <p:spPr bwMode="auto">
          <a:xfrm>
            <a:off x="3924300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Könnyű-</a:t>
            </a:r>
          </a:p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ipar</a:t>
            </a:r>
          </a:p>
        </p:txBody>
      </p:sp>
      <p:sp>
        <p:nvSpPr>
          <p:cNvPr id="3087" name="AutoShape 23">
            <a:hlinkClick r:id="rId15"/>
          </p:cNvPr>
          <p:cNvSpPr>
            <a:spLocks noChangeArrowheads="1"/>
          </p:cNvSpPr>
          <p:nvPr/>
        </p:nvSpPr>
        <p:spPr bwMode="auto">
          <a:xfrm>
            <a:off x="6877050" y="5302250"/>
            <a:ext cx="1152525" cy="649288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Építészet</a:t>
            </a:r>
          </a:p>
        </p:txBody>
      </p:sp>
      <p:sp>
        <p:nvSpPr>
          <p:cNvPr id="3088" name="AutoShape 24">
            <a:hlinkClick r:id="rId16"/>
          </p:cNvPr>
          <p:cNvSpPr>
            <a:spLocks noChangeArrowheads="1"/>
          </p:cNvSpPr>
          <p:nvPr/>
        </p:nvSpPr>
        <p:spPr bwMode="auto">
          <a:xfrm>
            <a:off x="1258888" y="5302250"/>
            <a:ext cx="1295400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Informatika</a:t>
            </a:r>
          </a:p>
        </p:txBody>
      </p:sp>
      <p:sp>
        <p:nvSpPr>
          <p:cNvPr id="3089" name="AutoShape 25">
            <a:hlinkClick r:id="rId17"/>
          </p:cNvPr>
          <p:cNvSpPr>
            <a:spLocks noChangeArrowheads="1"/>
          </p:cNvSpPr>
          <p:nvPr/>
        </p:nvSpPr>
        <p:spPr bwMode="auto">
          <a:xfrm>
            <a:off x="5507038" y="5302250"/>
            <a:ext cx="1152525" cy="649288"/>
          </a:xfrm>
          <a:prstGeom prst="flowChartAlternateProcess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600" u="none">
                <a:solidFill>
                  <a:schemeClr val="bg2"/>
                </a:solidFill>
                <a:latin typeface="Arial" panose="020B0604020202020204" pitchFamily="34" charset="0"/>
              </a:rPr>
              <a:t>Közlekedés</a:t>
            </a:r>
          </a:p>
        </p:txBody>
      </p:sp>
      <p:sp>
        <p:nvSpPr>
          <p:cNvPr id="181274" name="AutoShape 26">
            <a:hlinkClick r:id="rId18"/>
          </p:cNvPr>
          <p:cNvSpPr>
            <a:spLocks noChangeArrowheads="1"/>
          </p:cNvSpPr>
          <p:nvPr/>
        </p:nvSpPr>
        <p:spPr bwMode="auto">
          <a:xfrm>
            <a:off x="6156325" y="4294188"/>
            <a:ext cx="1223963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hu-HU" altLang="hu-HU" u="none" dirty="0">
                <a:solidFill>
                  <a:schemeClr val="bg2"/>
                </a:solidFill>
                <a:latin typeface="Arial" charset="0"/>
              </a:rPr>
              <a:t>Környezet-</a:t>
            </a:r>
          </a:p>
          <a:p>
            <a:pPr algn="ctr">
              <a:defRPr/>
            </a:pPr>
            <a:r>
              <a:rPr lang="hu-HU" altLang="hu-HU" u="none" dirty="0" smtClean="0">
                <a:solidFill>
                  <a:schemeClr val="bg2"/>
                </a:solidFill>
                <a:latin typeface="Arial" charset="0"/>
              </a:rPr>
              <a:t>védelem</a:t>
            </a:r>
            <a:endParaRPr lang="hu-HU" altLang="hu-HU" u="none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091" name="AutoShape 27">
            <a:hlinkClick r:id="rId19"/>
          </p:cNvPr>
          <p:cNvSpPr>
            <a:spLocks noChangeArrowheads="1"/>
          </p:cNvSpPr>
          <p:nvPr/>
        </p:nvSpPr>
        <p:spPr bwMode="auto">
          <a:xfrm>
            <a:off x="3205163" y="2422525"/>
            <a:ext cx="1152525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Köz-</a:t>
            </a:r>
          </a:p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gazdaság</a:t>
            </a:r>
          </a:p>
        </p:txBody>
      </p:sp>
      <p:sp>
        <p:nvSpPr>
          <p:cNvPr id="3092" name="AutoShape 28">
            <a:hlinkClick r:id="rId20"/>
          </p:cNvPr>
          <p:cNvSpPr>
            <a:spLocks noChangeArrowheads="1"/>
          </p:cNvSpPr>
          <p:nvPr/>
        </p:nvSpPr>
        <p:spPr bwMode="auto">
          <a:xfrm>
            <a:off x="4572000" y="2422525"/>
            <a:ext cx="1225550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200" u="none">
                <a:solidFill>
                  <a:schemeClr val="bg2"/>
                </a:solidFill>
                <a:latin typeface="Arial" panose="020B0604020202020204" pitchFamily="34" charset="0"/>
              </a:rPr>
              <a:t>Kereskedelem-</a:t>
            </a:r>
          </a:p>
          <a:p>
            <a:pPr algn="ctr" eaLnBrk="1" hangingPunct="1"/>
            <a:r>
              <a:rPr lang="hu-HU" altLang="hu-HU" sz="1200" u="none">
                <a:solidFill>
                  <a:schemeClr val="bg2"/>
                </a:solidFill>
                <a:latin typeface="Arial" panose="020B0604020202020204" pitchFamily="34" charset="0"/>
              </a:rPr>
              <a:t>marketing, üzleti </a:t>
            </a:r>
          </a:p>
          <a:p>
            <a:pPr algn="ctr" eaLnBrk="1" hangingPunct="1"/>
            <a:r>
              <a:rPr lang="hu-HU" altLang="hu-HU" sz="1200" u="none">
                <a:solidFill>
                  <a:schemeClr val="bg2"/>
                </a:solidFill>
                <a:latin typeface="Arial" panose="020B0604020202020204" pitchFamily="34" charset="0"/>
              </a:rPr>
              <a:t>adminisztráció</a:t>
            </a:r>
          </a:p>
        </p:txBody>
      </p:sp>
      <p:sp>
        <p:nvSpPr>
          <p:cNvPr id="3093" name="AutoShape 29">
            <a:hlinkClick r:id="rId21"/>
          </p:cNvPr>
          <p:cNvSpPr>
            <a:spLocks noChangeArrowheads="1"/>
          </p:cNvSpPr>
          <p:nvPr/>
        </p:nvSpPr>
        <p:spPr bwMode="auto">
          <a:xfrm>
            <a:off x="6013450" y="2422525"/>
            <a:ext cx="1295400" cy="649288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Vendéglátás-</a:t>
            </a:r>
          </a:p>
          <a:p>
            <a:pPr algn="ctr" eaLnBrk="1" hangingPunct="1"/>
            <a:r>
              <a:rPr lang="hu-HU" altLang="hu-HU" sz="1400" u="none">
                <a:solidFill>
                  <a:schemeClr val="bg2"/>
                </a:solidFill>
                <a:latin typeface="Arial" panose="020B0604020202020204" pitchFamily="34" charset="0"/>
              </a:rPr>
              <a:t>turisztika</a:t>
            </a:r>
          </a:p>
        </p:txBody>
      </p:sp>
      <p:sp>
        <p:nvSpPr>
          <p:cNvPr id="3094" name="AutoShape 30">
            <a:hlinkClick r:id="rId22"/>
          </p:cNvPr>
          <p:cNvSpPr>
            <a:spLocks noChangeArrowheads="1"/>
          </p:cNvSpPr>
          <p:nvPr/>
        </p:nvSpPr>
        <p:spPr bwMode="auto">
          <a:xfrm>
            <a:off x="1835150" y="2420938"/>
            <a:ext cx="1152525" cy="649287"/>
          </a:xfrm>
          <a:prstGeom prst="flowChartAlternateProcess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Ügyvitel</a:t>
            </a:r>
          </a:p>
        </p:txBody>
      </p:sp>
      <p:sp>
        <p:nvSpPr>
          <p:cNvPr id="3095" name="AutoShape 31">
            <a:hlinkClick r:id="rId23"/>
          </p:cNvPr>
          <p:cNvSpPr>
            <a:spLocks noChangeArrowheads="1"/>
          </p:cNvSpPr>
          <p:nvPr/>
        </p:nvSpPr>
        <p:spPr bwMode="auto">
          <a:xfrm>
            <a:off x="5292725" y="3357563"/>
            <a:ext cx="1152525" cy="649287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u="none">
                <a:solidFill>
                  <a:schemeClr val="bg2"/>
                </a:solidFill>
                <a:latin typeface="Arial" panose="020B0604020202020204" pitchFamily="34" charset="0"/>
              </a:rPr>
              <a:t>Faipar</a:t>
            </a:r>
          </a:p>
        </p:txBody>
      </p:sp>
      <p:sp>
        <p:nvSpPr>
          <p:cNvPr id="3096" name="AutoShape 35">
            <a:hlinkClick r:id="rId24"/>
          </p:cNvPr>
          <p:cNvSpPr>
            <a:spLocks noChangeArrowheads="1"/>
          </p:cNvSpPr>
          <p:nvPr/>
        </p:nvSpPr>
        <p:spPr bwMode="auto">
          <a:xfrm>
            <a:off x="611188" y="4292600"/>
            <a:ext cx="1295400" cy="649288"/>
          </a:xfrm>
          <a:prstGeom prst="flowChartAlternateProcess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400" u="none" dirty="0" smtClean="0">
                <a:solidFill>
                  <a:schemeClr val="bg2"/>
                </a:solidFill>
                <a:latin typeface="Arial" panose="020B0604020202020204" pitchFamily="34" charset="0"/>
              </a:rPr>
              <a:t>Rendészet, </a:t>
            </a:r>
          </a:p>
          <a:p>
            <a:pPr algn="ctr" eaLnBrk="1" hangingPunct="1"/>
            <a:r>
              <a:rPr lang="hu-HU" altLang="hu-HU" sz="1400" u="none" dirty="0" smtClean="0">
                <a:solidFill>
                  <a:schemeClr val="bg2"/>
                </a:solidFill>
                <a:latin typeface="Arial" panose="020B0604020202020204" pitchFamily="34" charset="0"/>
              </a:rPr>
              <a:t>honvédelem és </a:t>
            </a:r>
          </a:p>
          <a:p>
            <a:pPr algn="ctr" eaLnBrk="1" hangingPunct="1"/>
            <a:r>
              <a:rPr lang="hu-HU" altLang="hu-HU" sz="1400" u="none" dirty="0" smtClean="0">
                <a:solidFill>
                  <a:schemeClr val="bg2"/>
                </a:solidFill>
                <a:latin typeface="Arial" panose="020B0604020202020204" pitchFamily="34" charset="0"/>
              </a:rPr>
              <a:t>közszolgálat</a:t>
            </a:r>
            <a:endParaRPr lang="hu-HU" altLang="hu-HU" sz="1400" u="none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3097" name="Rectangle 37">
            <a:hlinkClick r:id="rId25"/>
          </p:cNvPr>
          <p:cNvSpPr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hu-HU" altLang="hu-HU" sz="1200" u="none" dirty="0">
                <a:solidFill>
                  <a:schemeClr val="bg1"/>
                </a:solidFill>
              </a:rPr>
              <a:t>Fővárosi Pedagógiai Szakszolgálat Továbbtanulási és Pályaválasztási Tanácsadó Tagintézménye</a:t>
            </a:r>
          </a:p>
          <a:p>
            <a:pPr algn="ctr" eaLnBrk="1" hangingPunct="1"/>
            <a:r>
              <a:rPr lang="hu-HU" altLang="hu-HU" sz="1000" u="none" dirty="0">
                <a:solidFill>
                  <a:schemeClr val="bg1"/>
                </a:solidFill>
              </a:rPr>
              <a:t>1088 Budapest, Vas u. 8. </a:t>
            </a:r>
            <a:r>
              <a:rPr lang="hu-HU" altLang="hu-HU" sz="1000" u="none" dirty="0" smtClean="0">
                <a:solidFill>
                  <a:schemeClr val="bg1"/>
                </a:solidFill>
              </a:rPr>
              <a:t>–</a:t>
            </a:r>
            <a:r>
              <a:rPr lang="hu-HU" altLang="hu-HU" sz="1000" u="none" dirty="0" smtClean="0"/>
              <a:t> </a:t>
            </a:r>
            <a:r>
              <a:rPr lang="hu-HU" altLang="hu-HU" sz="1000" u="none" dirty="0" smtClean="0">
                <a:solidFill>
                  <a:schemeClr val="bg1"/>
                </a:solidFill>
              </a:rPr>
              <a:t>telefon</a:t>
            </a:r>
            <a:r>
              <a:rPr lang="hu-HU" altLang="hu-HU" sz="1000" u="none" dirty="0">
                <a:solidFill>
                  <a:schemeClr val="bg1"/>
                </a:solidFill>
              </a:rPr>
              <a:t>: (1) 338-2156 – honlap: </a:t>
            </a:r>
            <a:r>
              <a:rPr lang="hu-HU" altLang="hu-HU" sz="1000" dirty="0">
                <a:solidFill>
                  <a:schemeClr val="bg2"/>
                </a:solidFill>
              </a:rPr>
              <a:t>palyavalasztas.fpsz.hu</a:t>
            </a:r>
            <a:r>
              <a:rPr lang="hu-HU" altLang="hu-HU" sz="1000" u="none" dirty="0">
                <a:solidFill>
                  <a:schemeClr val="bg1"/>
                </a:solidFill>
              </a:rPr>
              <a:t> –  e-mail: </a:t>
            </a:r>
            <a:r>
              <a:rPr lang="hu-HU" altLang="hu-HU" sz="1000" dirty="0">
                <a:solidFill>
                  <a:schemeClr val="bg1"/>
                </a:solidFill>
              </a:rPr>
              <a:t>palyavalasztas@fpsz.net</a:t>
            </a:r>
          </a:p>
        </p:txBody>
      </p:sp>
      <p:pic>
        <p:nvPicPr>
          <p:cNvPr id="3098" name="Picture 38" descr="fpsz_ca">
            <a:hlinkClick r:id="rId25"/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720726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>
            <a:hlinkClick r:id="rId27"/>
          </p:cNvPr>
          <p:cNvSpPr txBox="1"/>
          <p:nvPr/>
        </p:nvSpPr>
        <p:spPr>
          <a:xfrm>
            <a:off x="6767513" y="692150"/>
            <a:ext cx="2216150" cy="738188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1400" u="none" dirty="0">
                <a:solidFill>
                  <a:schemeClr val="bg1">
                    <a:lumMod val="50000"/>
                  </a:schemeClr>
                </a:solidFill>
                <a:latin typeface="Tahoma" charset="0"/>
              </a:rPr>
              <a:t>ingyenes pályaválasztási tanácsadás:</a:t>
            </a:r>
          </a:p>
          <a:p>
            <a:pPr algn="ctr">
              <a:defRPr/>
            </a:pPr>
            <a:r>
              <a:rPr lang="hu-HU" sz="1400" b="1" dirty="0" err="1">
                <a:solidFill>
                  <a:srgbClr val="002060"/>
                </a:solidFill>
                <a:latin typeface="Tahoma" charset="0"/>
              </a:rPr>
              <a:t>palyavalasztas.fpsz.hu</a:t>
            </a:r>
            <a:endParaRPr lang="hu-HU" sz="1400" b="1" dirty="0">
              <a:solidFill>
                <a:srgbClr val="002060"/>
              </a:solidFill>
              <a:latin typeface="Tahoma" charset="0"/>
            </a:endParaRPr>
          </a:p>
        </p:txBody>
      </p:sp>
      <p:sp>
        <p:nvSpPr>
          <p:cNvPr id="28" name="AutoShape 26">
            <a:hlinkClick r:id="rId18"/>
          </p:cNvPr>
          <p:cNvSpPr>
            <a:spLocks noChangeArrowheads="1"/>
          </p:cNvSpPr>
          <p:nvPr/>
        </p:nvSpPr>
        <p:spPr bwMode="auto">
          <a:xfrm>
            <a:off x="7605990" y="4298713"/>
            <a:ext cx="1223963" cy="649287"/>
          </a:xfrm>
          <a:prstGeom prst="flowChartAlternate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hu-HU" altLang="hu-HU" u="none" dirty="0" smtClean="0">
                <a:solidFill>
                  <a:schemeClr val="bg2"/>
                </a:solidFill>
                <a:latin typeface="Arial" charset="0"/>
              </a:rPr>
              <a:t>Vízügy</a:t>
            </a:r>
            <a:endParaRPr lang="hu-HU" altLang="hu-HU" u="none" dirty="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ránytű">
  <a:themeElements>
    <a:clrScheme name="Iránytű 3">
      <a:dk1>
        <a:srgbClr val="860000"/>
      </a:dk1>
      <a:lt1>
        <a:srgbClr val="FFFFFF"/>
      </a:lt1>
      <a:dk2>
        <a:srgbClr val="800000"/>
      </a:dk2>
      <a:lt2>
        <a:srgbClr val="FFFFCC"/>
      </a:lt2>
      <a:accent1>
        <a:srgbClr val="FF6600"/>
      </a:accent1>
      <a:accent2>
        <a:srgbClr val="FF9933"/>
      </a:accent2>
      <a:accent3>
        <a:srgbClr val="C0AAAA"/>
      </a:accent3>
      <a:accent4>
        <a:srgbClr val="DADADA"/>
      </a:accent4>
      <a:accent5>
        <a:srgbClr val="FFB8AA"/>
      </a:accent5>
      <a:accent6>
        <a:srgbClr val="E78A2D"/>
      </a:accent6>
      <a:hlink>
        <a:srgbClr val="FFCC00"/>
      </a:hlink>
      <a:folHlink>
        <a:srgbClr val="CC9900"/>
      </a:folHlink>
    </a:clrScheme>
    <a:fontScheme name="Iránytű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Iránytű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ánytű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ánytű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1590</TotalTime>
  <Words>92</Words>
  <Application>Microsoft Office PowerPoint</Application>
  <PresentationFormat>Diavetítés a képernyőre (4:3 oldalarány)</PresentationFormat>
  <Paragraphs>48</Paragraphs>
  <Slides>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Tahoma</vt:lpstr>
      <vt:lpstr>Arial</vt:lpstr>
      <vt:lpstr>Wingdings</vt:lpstr>
      <vt:lpstr>Iránytű</vt:lpstr>
      <vt:lpstr>PowerPoint-bemutató</vt:lpstr>
    </vt:vector>
  </TitlesOfParts>
  <Company>FIPT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Gebauer Ferenc</dc:creator>
  <cp:lastModifiedBy>Gebauer Ferenc</cp:lastModifiedBy>
  <cp:revision>111</cp:revision>
  <dcterms:created xsi:type="dcterms:W3CDTF">2009-04-23T07:24:56Z</dcterms:created>
  <dcterms:modified xsi:type="dcterms:W3CDTF">2017-01-10T16:12:52Z</dcterms:modified>
</cp:coreProperties>
</file>