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10"/>
  </p:notesMasterIdLst>
  <p:sldIdLst>
    <p:sldId id="259" r:id="rId2"/>
    <p:sldId id="269" r:id="rId3"/>
    <p:sldId id="278" r:id="rId4"/>
    <p:sldId id="270" r:id="rId5"/>
    <p:sldId id="271" r:id="rId6"/>
    <p:sldId id="272" r:id="rId7"/>
    <p:sldId id="273" r:id="rId8"/>
    <p:sldId id="279" r:id="rId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0000"/>
    <a:srgbClr val="FFCC00"/>
    <a:srgbClr val="A6A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4" autoAdjust="0"/>
    <p:restoredTop sz="94660"/>
  </p:normalViewPr>
  <p:slideViewPr>
    <p:cSldViewPr>
      <p:cViewPr varScale="1">
        <p:scale>
          <a:sx n="72" d="100"/>
          <a:sy n="72" d="100"/>
        </p:scale>
        <p:origin x="158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noProof="0" smtClean="0"/>
              <a:t>Mintaszöveg szerkesztése</a:t>
            </a:r>
          </a:p>
          <a:p>
            <a:pPr lvl="1"/>
            <a:r>
              <a:rPr lang="hu-HU" altLang="hu-HU" noProof="0" smtClean="0"/>
              <a:t>Második szint</a:t>
            </a:r>
          </a:p>
          <a:p>
            <a:pPr lvl="2"/>
            <a:r>
              <a:rPr lang="hu-HU" altLang="hu-HU" noProof="0" smtClean="0"/>
              <a:t>Harmadik szint</a:t>
            </a:r>
          </a:p>
          <a:p>
            <a:pPr lvl="3"/>
            <a:r>
              <a:rPr lang="hu-HU" altLang="hu-HU" noProof="0" smtClean="0"/>
              <a:t>Negyedik szint</a:t>
            </a:r>
          </a:p>
          <a:p>
            <a:pPr lvl="4"/>
            <a:r>
              <a:rPr lang="hu-HU" altLang="hu-HU" noProof="0" smtClean="0"/>
              <a:t>Ötödik szint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latin typeface="Arial" charset="0"/>
              </a:defRPr>
            </a:lvl1pPr>
          </a:lstStyle>
          <a:p>
            <a:pPr>
              <a:defRPr/>
            </a:pPr>
            <a:fld id="{D8C1FC11-F7BF-452A-968E-BCEC203A628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70743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3E6E7731-1CAD-413E-99AE-1A80A7D2BFE6}" type="slidenum">
              <a:rPr lang="hu-HU" altLang="hu-HU" u="none">
                <a:latin typeface="Arial" charset="0"/>
              </a:rPr>
              <a:pPr eaLnBrk="1" hangingPunct="1"/>
              <a:t>1</a:t>
            </a:fld>
            <a:endParaRPr lang="hu-HU" altLang="hu-HU" u="none">
              <a:latin typeface="Arial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200603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7A053F09-D2BD-4E88-BD9D-703AE817AE17}" type="slidenum">
              <a:rPr lang="hu-HU" altLang="hu-HU" u="none">
                <a:latin typeface="Arial" charset="0"/>
              </a:rPr>
              <a:pPr eaLnBrk="1" hangingPunct="1"/>
              <a:t>2</a:t>
            </a:fld>
            <a:endParaRPr lang="hu-HU" altLang="hu-HU" u="none">
              <a:latin typeface="Arial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3089008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D7FB29BA-63D8-472F-BEA1-ABA7C3A801D1}" type="slidenum">
              <a:rPr lang="hu-HU" altLang="hu-HU" u="none">
                <a:latin typeface="Arial" charset="0"/>
              </a:rPr>
              <a:pPr eaLnBrk="1" hangingPunct="1"/>
              <a:t>3</a:t>
            </a:fld>
            <a:endParaRPr lang="hu-HU" altLang="hu-HU" u="none">
              <a:latin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3366611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E9B96280-E3C8-40F1-8831-22620082351E}" type="slidenum">
              <a:rPr lang="hu-HU" altLang="hu-HU" u="none">
                <a:latin typeface="Arial" charset="0"/>
              </a:rPr>
              <a:pPr eaLnBrk="1" hangingPunct="1"/>
              <a:t>4</a:t>
            </a:fld>
            <a:endParaRPr lang="hu-HU" altLang="hu-HU" u="none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458294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B9807F4F-AE04-49E7-BE96-D460A9F4857A}" type="slidenum">
              <a:rPr lang="hu-HU" altLang="hu-HU" u="none">
                <a:latin typeface="Arial" charset="0"/>
              </a:rPr>
              <a:pPr eaLnBrk="1" hangingPunct="1"/>
              <a:t>5</a:t>
            </a:fld>
            <a:endParaRPr lang="hu-HU" altLang="hu-HU" u="none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364257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74346358-6817-45CE-8E8F-A82AC46F7A13}" type="slidenum">
              <a:rPr lang="hu-HU" altLang="hu-HU" u="none">
                <a:latin typeface="Arial" charset="0"/>
              </a:rPr>
              <a:pPr eaLnBrk="1" hangingPunct="1"/>
              <a:t>6</a:t>
            </a:fld>
            <a:endParaRPr lang="hu-HU" altLang="hu-HU" u="none">
              <a:latin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654145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66D675A2-6039-44C5-A87C-0BB2D2B9C7A3}" type="slidenum">
              <a:rPr lang="hu-HU" altLang="hu-HU" u="none">
                <a:latin typeface="Arial" charset="0"/>
              </a:rPr>
              <a:pPr eaLnBrk="1" hangingPunct="1"/>
              <a:t>7</a:t>
            </a:fld>
            <a:endParaRPr lang="hu-HU" altLang="hu-HU" u="none">
              <a:latin typeface="Arial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3379639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E222530C-A062-4999-9A58-2F1731712C5E}" type="slidenum">
              <a:rPr lang="hu-HU" altLang="hu-HU" u="none">
                <a:latin typeface="Arial" charset="0"/>
              </a:rPr>
              <a:pPr eaLnBrk="1" hangingPunct="1"/>
              <a:t>8</a:t>
            </a:fld>
            <a:endParaRPr lang="hu-HU" altLang="hu-HU" u="none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376256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6 h 154"/>
                  <a:gd name="T2" fmla="*/ 28 w 144"/>
                  <a:gd name="T3" fmla="*/ 69 h 154"/>
                  <a:gd name="T4" fmla="*/ 55 w 144"/>
                  <a:gd name="T5" fmla="*/ 54 h 154"/>
                  <a:gd name="T6" fmla="*/ 29 w 144"/>
                  <a:gd name="T7" fmla="*/ 25 h 154"/>
                  <a:gd name="T8" fmla="*/ 49 w 144"/>
                  <a:gd name="T9" fmla="*/ 15 h 154"/>
                  <a:gd name="T10" fmla="*/ 55 w 144"/>
                  <a:gd name="T11" fmla="*/ 24 h 154"/>
                  <a:gd name="T12" fmla="*/ 67 w 144"/>
                  <a:gd name="T13" fmla="*/ 21 h 154"/>
                  <a:gd name="T14" fmla="*/ 46 w 144"/>
                  <a:gd name="T15" fmla="*/ 1 h 154"/>
                  <a:gd name="T16" fmla="*/ 17 w 144"/>
                  <a:gd name="T17" fmla="*/ 15 h 154"/>
                  <a:gd name="T18" fmla="*/ 43 w 144"/>
                  <a:gd name="T19" fmla="*/ 48 h 154"/>
                  <a:gd name="T20" fmla="*/ 13 w 144"/>
                  <a:gd name="T21" fmla="*/ 45 h 154"/>
                  <a:gd name="T22" fmla="*/ 0 w 144"/>
                  <a:gd name="T23" fmla="*/ 46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hu-HU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hu-HU"/>
              </a:p>
            </p:txBody>
          </p:sp>
        </p:grpSp>
      </p:grpSp>
      <p:sp>
        <p:nvSpPr>
          <p:cNvPr id="11893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hu-HU" altLang="hu-HU" noProof="0" smtClean="0"/>
              <a:t>Mintacím szerkesztése</a:t>
            </a:r>
          </a:p>
        </p:txBody>
      </p:sp>
      <p:sp>
        <p:nvSpPr>
          <p:cNvPr id="11893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hu-HU" altLang="hu-HU" noProof="0" smtClean="0"/>
              <a:t>Alcím mintájának szerkesztése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658BCEF-F67F-4ABF-AE50-119D8A43C9F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06808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10FD7-73BC-4C53-8E78-CD3E38666A2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3105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DD624-4606-43A0-932B-E37FF084FA9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0730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5C93C-B7B6-4DC7-A0A9-8611DE8CDDB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4636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01B50-A0F5-48C5-BAA9-FF7692F5E1D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9169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E1A36-B374-4448-BE85-5B89A72D47D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3358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BCE53-0C3F-4235-B1C0-B636A7C4692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6853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426C4-D71F-4497-94F8-1CF6327B8FB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24437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8909C-0CF2-447C-BFD3-D619B639CA3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6409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1C806-394B-4983-9533-ACFDABBCC88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6805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CA866-7FA8-4F88-83E1-43B75B3EAFF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4247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74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6 h 154"/>
                  <a:gd name="T2" fmla="*/ 28 w 144"/>
                  <a:gd name="T3" fmla="*/ 69 h 154"/>
                  <a:gd name="T4" fmla="*/ 55 w 144"/>
                  <a:gd name="T5" fmla="*/ 54 h 154"/>
                  <a:gd name="T6" fmla="*/ 29 w 144"/>
                  <a:gd name="T7" fmla="*/ 25 h 154"/>
                  <a:gd name="T8" fmla="*/ 49 w 144"/>
                  <a:gd name="T9" fmla="*/ 15 h 154"/>
                  <a:gd name="T10" fmla="*/ 55 w 144"/>
                  <a:gd name="T11" fmla="*/ 24 h 154"/>
                  <a:gd name="T12" fmla="*/ 67 w 144"/>
                  <a:gd name="T13" fmla="*/ 21 h 154"/>
                  <a:gd name="T14" fmla="*/ 46 w 144"/>
                  <a:gd name="T15" fmla="*/ 1 h 154"/>
                  <a:gd name="T16" fmla="*/ 17 w 144"/>
                  <a:gd name="T17" fmla="*/ 15 h 154"/>
                  <a:gd name="T18" fmla="*/ 43 w 144"/>
                  <a:gd name="T19" fmla="*/ 48 h 154"/>
                  <a:gd name="T20" fmla="*/ 13 w 144"/>
                  <a:gd name="T21" fmla="*/ 45 h 154"/>
                  <a:gd name="T22" fmla="*/ 0 w 144"/>
                  <a:gd name="T23" fmla="*/ 46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91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hu-HU"/>
              </a:p>
            </p:txBody>
          </p:sp>
          <p:sp>
            <p:nvSpPr>
              <p:cNvPr id="11791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hu-HU"/>
              </a:p>
            </p:txBody>
          </p:sp>
        </p:grpSp>
      </p:grpSp>
      <p:sp>
        <p:nvSpPr>
          <p:cNvPr id="11791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1791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1791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1791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u="none" smtClean="0">
                <a:latin typeface="Arial" charset="0"/>
              </a:defRPr>
            </a:lvl1pPr>
          </a:lstStyle>
          <a:p>
            <a:pPr>
              <a:defRPr/>
            </a:pPr>
            <a:fld id="{DC3816D3-0174-4839-97AF-7CE7A065C0B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  <p:sp>
        <p:nvSpPr>
          <p:cNvPr id="11791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alyavalasztas.fpsz.h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palyavalasztas.fpsz.hu/" TargetMode="External"/><Relationship Id="rId3" Type="http://schemas.openxmlformats.org/officeDocument/2006/relationships/hyperlink" Target="http://palyavalasztas.fpsz.hu/?wpdmdl=1083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pp.munka.hu/kozepiskola/film" TargetMode="External"/><Relationship Id="rId5" Type="http://schemas.openxmlformats.org/officeDocument/2006/relationships/hyperlink" Target="http://site.nive.hu/orszagosmodulterkep" TargetMode="External"/><Relationship Id="rId10" Type="http://schemas.openxmlformats.org/officeDocument/2006/relationships/image" Target="../media/image1.jpeg"/><Relationship Id="rId4" Type="http://schemas.openxmlformats.org/officeDocument/2006/relationships/hyperlink" Target="http://szakkepesites.hu/szakmacsoport_index.html" TargetMode="Externa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szakkepesites.hu/okj/szakmacsoport_elektrotechnika_elektronika" TargetMode="External"/><Relationship Id="rId13" Type="http://schemas.openxmlformats.org/officeDocument/2006/relationships/hyperlink" Target="http://szakkepesites.hu/okj/szakmacsoport_vegyipar" TargetMode="External"/><Relationship Id="rId18" Type="http://schemas.openxmlformats.org/officeDocument/2006/relationships/hyperlink" Target="http://szakkepesites.hu/okj/szakmacsoport_kornyezetvedelem_vizgazdalkodas" TargetMode="External"/><Relationship Id="rId26" Type="http://schemas.openxmlformats.org/officeDocument/2006/relationships/image" Target="../media/image2.png"/><Relationship Id="rId3" Type="http://schemas.openxmlformats.org/officeDocument/2006/relationships/hyperlink" Target="http://szakkepesites.hu/okj/szakmacsoport_egeszsegugy" TargetMode="External"/><Relationship Id="rId21" Type="http://schemas.openxmlformats.org/officeDocument/2006/relationships/hyperlink" Target="http://szakkepesites.hu/okj/szakmacsoport_vendeglatas_turisztika" TargetMode="External"/><Relationship Id="rId7" Type="http://schemas.openxmlformats.org/officeDocument/2006/relationships/hyperlink" Target="http://szakkepesites.hu/okj/szakmacsoport_gepeszet" TargetMode="External"/><Relationship Id="rId12" Type="http://schemas.openxmlformats.org/officeDocument/2006/relationships/hyperlink" Target="http://szakkepesites.hu/okj/szakmacsoport_egyeb_szolgaltatasok" TargetMode="External"/><Relationship Id="rId17" Type="http://schemas.openxmlformats.org/officeDocument/2006/relationships/hyperlink" Target="http://szakkepesites.hu/okj/szakmacsoport_kozlekedes" TargetMode="External"/><Relationship Id="rId25" Type="http://schemas.openxmlformats.org/officeDocument/2006/relationships/hyperlink" Target="http://palyavalasztas.fpsz.hu/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http://szakkepesites.hu/okj/szakmacsoport_informatika" TargetMode="External"/><Relationship Id="rId20" Type="http://schemas.openxmlformats.org/officeDocument/2006/relationships/hyperlink" Target="http://szakkepesites.hu/okj/szakmacsoport_kereskedelem_marketing_uzleti_adminisztraci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zakkepesites.hu/okj/szakmacsoport_muveszet_kozmuvelodes_kommunikacio" TargetMode="External"/><Relationship Id="rId11" Type="http://schemas.openxmlformats.org/officeDocument/2006/relationships/hyperlink" Target="http://szakkepesites.hu/okj/szakmacsoport_mezogazdasag" TargetMode="External"/><Relationship Id="rId24" Type="http://schemas.openxmlformats.org/officeDocument/2006/relationships/hyperlink" Target="http://szakkepesites.hu/okj/szakmacsoport_kozszolgalat" TargetMode="External"/><Relationship Id="rId5" Type="http://schemas.openxmlformats.org/officeDocument/2006/relationships/hyperlink" Target="http://szakkepesites.hu/okj/szakmacsoport_oktatas" TargetMode="External"/><Relationship Id="rId15" Type="http://schemas.openxmlformats.org/officeDocument/2006/relationships/hyperlink" Target="http://szakkepesites.hu/okj/szakmacsoport_epiteszet" TargetMode="External"/><Relationship Id="rId23" Type="http://schemas.openxmlformats.org/officeDocument/2006/relationships/hyperlink" Target="http://szakkepesites.hu/okj/szakmacsoport_faipar" TargetMode="External"/><Relationship Id="rId10" Type="http://schemas.openxmlformats.org/officeDocument/2006/relationships/hyperlink" Target="http://szakkepesites.hu/okj/szakmacsoport_elelmiszeripar" TargetMode="External"/><Relationship Id="rId19" Type="http://schemas.openxmlformats.org/officeDocument/2006/relationships/hyperlink" Target="http://szakkepesites.hu/okj/szakmacsoport_kozgazdasag" TargetMode="External"/><Relationship Id="rId4" Type="http://schemas.openxmlformats.org/officeDocument/2006/relationships/hyperlink" Target="http://szakkepesites.hu/okj/szakmacsoport_szocialis_szolgaltatasok" TargetMode="External"/><Relationship Id="rId9" Type="http://schemas.openxmlformats.org/officeDocument/2006/relationships/hyperlink" Target="http://szakkepesites.hu/okj/szakmacsoport_nyomdaipar" TargetMode="External"/><Relationship Id="rId14" Type="http://schemas.openxmlformats.org/officeDocument/2006/relationships/hyperlink" Target="http://szakkepesites.hu/okj/szakmacsoport_konnyuipar" TargetMode="External"/><Relationship Id="rId22" Type="http://schemas.openxmlformats.org/officeDocument/2006/relationships/hyperlink" Target="http://szakkepesites.hu/okj/szakmacsoport_ugyvitel" TargetMode="External"/><Relationship Id="rId27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alyavalasztas.fpsz.h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lvi.hu/felveteli/szakok_kepzesek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image" Target="../media/image2.png"/><Relationship Id="rId4" Type="http://schemas.openxmlformats.org/officeDocument/2006/relationships/hyperlink" Target="http://palyavalasztas.fpsz.hu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alyavalasztas.fpsz.h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elvi.hu/felveteli/szakok_kepzesek/szakleirasok/!Szakleirasok/index.php/szakleirasok/szakleiras_kategoriak?kpzt=10&amp;kepzes=A" TargetMode="External"/><Relationship Id="rId13" Type="http://schemas.openxmlformats.org/officeDocument/2006/relationships/hyperlink" Target="http://www.felvi.hu/felveteli/szakok_kepzesek/szakleirasok/!Szakleirasok/index.php/szakleirasok/szakleiras_kategoriak?kpzt=9&amp;kepzes=A" TargetMode="External"/><Relationship Id="rId18" Type="http://schemas.openxmlformats.org/officeDocument/2006/relationships/hyperlink" Target="http://www.felvi.hu/felveteli/szakok_kepzesek/szakleirasok/!Szakleirasok/index.php/szakleirasok/szakleiras_kategoriak?kpzt=8&amp;kepzes=A" TargetMode="External"/><Relationship Id="rId3" Type="http://schemas.openxmlformats.org/officeDocument/2006/relationships/hyperlink" Target="http://www.felvi.hu/" TargetMode="External"/><Relationship Id="rId21" Type="http://schemas.openxmlformats.org/officeDocument/2006/relationships/image" Target="../media/image1.jpeg"/><Relationship Id="rId7" Type="http://schemas.openxmlformats.org/officeDocument/2006/relationships/hyperlink" Target="http://www.felvi.hu/felveteli/szakok_kepzesek/szakleirasok/!Szakleirasok/index.php/szakleirasok/szakleiras_kategoriak?kpzt=2&amp;kepzes=A" TargetMode="External"/><Relationship Id="rId12" Type="http://schemas.openxmlformats.org/officeDocument/2006/relationships/hyperlink" Target="http://www.felvi.hu/felveteli/szakok_kepzesek/szakleirasok/!Szakleirasok/index.php/szakleirasok/szakleiras_kategoriak?kpzt=11&amp;kepzes=A" TargetMode="External"/><Relationship Id="rId17" Type="http://schemas.openxmlformats.org/officeDocument/2006/relationships/hyperlink" Target="http://www.felvi.hu/felveteli/szakok_kepzesek/szakleirasok/!Szakleirasok/index.php/szakleirasok/szakleiras_kategoriak?kpzt=4&amp;kepzes=A" TargetMode="External"/><Relationship Id="rId2" Type="http://schemas.openxmlformats.org/officeDocument/2006/relationships/notesSlide" Target="../notesSlides/notesSlide7.xml"/><Relationship Id="rId16" Type="http://schemas.openxmlformats.org/officeDocument/2006/relationships/hyperlink" Target="http://www.felvi.hu/felveteli/szakok_kepzesek/szakleirasok/!Szakleirasok/index.php/szakleirasok/szakleiras_kategoriak?kpzt=12&amp;kepzes=A" TargetMode="Externa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elvi.hu/felveteli/szakok_kepzesek/szakleirasok/!Szakleirasok/index.php/szakleirasok/szakleiras_kategoriak?kpzt=15&amp;kepzes=A" TargetMode="External"/><Relationship Id="rId11" Type="http://schemas.openxmlformats.org/officeDocument/2006/relationships/hyperlink" Target="http://www.felvi.hu/felveteli/szakok_kepzesek/szakleirasok/!Szakleirasok/index.php/szakleirasok/szakleiras_kategoriak?kpzt=5&amp;kepzes=A" TargetMode="External"/><Relationship Id="rId5" Type="http://schemas.openxmlformats.org/officeDocument/2006/relationships/hyperlink" Target="http://www.felvi.hu/felveteli/szakok_kepzesek/szakleirasok/!Szakleirasok/index.php/szakleirasok/szakleiras_kategoriak?kpzt=14&amp;kepzes=A" TargetMode="External"/><Relationship Id="rId15" Type="http://schemas.openxmlformats.org/officeDocument/2006/relationships/hyperlink" Target="http://www.felvi.hu/felveteli/szakok_kepzesek/szakleirasok/!Szakleirasok/index.php/szakleirasok/szakleiras_kategoriak?kpzt=7&amp;kepzes=A" TargetMode="External"/><Relationship Id="rId10" Type="http://schemas.openxmlformats.org/officeDocument/2006/relationships/hyperlink" Target="http://www.felvi.hu/felveteli/szakok_kepzesek/szakleirasok/!Szakleirasok/index.php/szakleirasok/szakleiras_kategoriak?kpzt=6&amp;kepzes=A" TargetMode="External"/><Relationship Id="rId19" Type="http://schemas.openxmlformats.org/officeDocument/2006/relationships/hyperlink" Target="http://palyavalasztas.fpsz.hu/" TargetMode="External"/><Relationship Id="rId4" Type="http://schemas.openxmlformats.org/officeDocument/2006/relationships/hyperlink" Target="http://palyavalasztas.fpsz.hu/?wpdmdl=1081" TargetMode="External"/><Relationship Id="rId9" Type="http://schemas.openxmlformats.org/officeDocument/2006/relationships/hyperlink" Target="http://www.felvi.hu/felveteli/szakok_kepzesek/szakleirasok/!Szakleirasok/index.php/szakleirasok/szakleiras_kategoriak?kpzt=3&amp;kepzes=A" TargetMode="External"/><Relationship Id="rId14" Type="http://schemas.openxmlformats.org/officeDocument/2006/relationships/hyperlink" Target="http://www.felvi.hu/felveteli/szakok_kepzesek/szakleirasok/!Szakleirasok/index.php/szakleirasok/szakleiras_kategoriak?kpzt=1&amp;kepzes=A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palyavalasztas.fpsz.hu/" TargetMode="External"/><Relationship Id="rId3" Type="http://schemas.openxmlformats.org/officeDocument/2006/relationships/hyperlink" Target="http://palyavalasztas.fpsz.hu/kom-passz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facebook.com/palyavalasztas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://palyavalasztas.fpsz.hu/jelentkezes" TargetMode="External"/><Relationship Id="rId10" Type="http://schemas.openxmlformats.org/officeDocument/2006/relationships/image" Target="../media/image1.jpeg"/><Relationship Id="rId4" Type="http://schemas.openxmlformats.org/officeDocument/2006/relationships/hyperlink" Target="http://palyavalasztas.fpsz.hu/kom-passz/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8" name="Rectangle 10"/>
          <p:cNvSpPr>
            <a:spLocks noChangeArrowheads="1"/>
          </p:cNvSpPr>
          <p:nvPr/>
        </p:nvSpPr>
        <p:spPr bwMode="auto">
          <a:xfrm rot="5400000">
            <a:off x="431007" y="3896519"/>
            <a:ext cx="1655762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érettségi</a:t>
            </a:r>
          </a:p>
        </p:txBody>
      </p:sp>
      <p:sp>
        <p:nvSpPr>
          <p:cNvPr id="124939" name="Rectangle 11"/>
          <p:cNvSpPr>
            <a:spLocks noChangeArrowheads="1"/>
          </p:cNvSpPr>
          <p:nvPr/>
        </p:nvSpPr>
        <p:spPr bwMode="auto">
          <a:xfrm>
            <a:off x="2124075" y="2420938"/>
            <a:ext cx="2592388" cy="158412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szakképzés („OKJ”)</a:t>
            </a:r>
          </a:p>
        </p:txBody>
      </p:sp>
      <p:sp>
        <p:nvSpPr>
          <p:cNvPr id="3076" name="Rectangle 12"/>
          <p:cNvSpPr>
            <a:spLocks noChangeArrowheads="1"/>
          </p:cNvSpPr>
          <p:nvPr/>
        </p:nvSpPr>
        <p:spPr bwMode="auto">
          <a:xfrm>
            <a:off x="2195513" y="1268413"/>
            <a:ext cx="5184775" cy="431800"/>
          </a:xfrm>
          <a:prstGeom prst="rect">
            <a:avLst/>
          </a:prstGeom>
          <a:solidFill>
            <a:schemeClr val="hlink"/>
          </a:solidFill>
          <a:ln w="9525">
            <a:solidFill>
              <a:srgbClr val="14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rgbClr val="140000"/>
                </a:solidFill>
              </a:rPr>
              <a:t>Érettségi utáni továbbtanulási lehetőségek</a:t>
            </a:r>
          </a:p>
        </p:txBody>
      </p:sp>
      <p:sp>
        <p:nvSpPr>
          <p:cNvPr id="124941" name="Rectangle 13"/>
          <p:cNvSpPr>
            <a:spLocks noChangeArrowheads="1"/>
          </p:cNvSpPr>
          <p:nvPr/>
        </p:nvSpPr>
        <p:spPr bwMode="auto">
          <a:xfrm>
            <a:off x="2124075" y="4148137"/>
            <a:ext cx="2592388" cy="7921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 dirty="0">
                <a:solidFill>
                  <a:schemeClr val="bg1"/>
                </a:solidFill>
              </a:rPr>
              <a:t>felsőoktatási szakképzés</a:t>
            </a:r>
          </a:p>
        </p:txBody>
      </p:sp>
      <p:sp>
        <p:nvSpPr>
          <p:cNvPr id="124942" name="Rectangle 14"/>
          <p:cNvSpPr>
            <a:spLocks noChangeArrowheads="1"/>
          </p:cNvSpPr>
          <p:nvPr/>
        </p:nvSpPr>
        <p:spPr bwMode="auto">
          <a:xfrm>
            <a:off x="2124075" y="4940300"/>
            <a:ext cx="2592388" cy="7921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 dirty="0">
                <a:solidFill>
                  <a:schemeClr val="bg1"/>
                </a:solidFill>
              </a:rPr>
              <a:t>felsőoktatás (BA / </a:t>
            </a:r>
            <a:r>
              <a:rPr lang="hu-HU" altLang="hu-HU" u="none" dirty="0" err="1">
                <a:solidFill>
                  <a:schemeClr val="bg1"/>
                </a:solidFill>
              </a:rPr>
              <a:t>BSc</a:t>
            </a:r>
            <a:r>
              <a:rPr lang="hu-HU" altLang="hu-HU" u="none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24943" name="Text Box 15"/>
          <p:cNvSpPr txBox="1">
            <a:spLocks noChangeArrowheads="1"/>
          </p:cNvSpPr>
          <p:nvPr/>
        </p:nvSpPr>
        <p:spPr bwMode="auto">
          <a:xfrm>
            <a:off x="4787900" y="2420938"/>
            <a:ext cx="28813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200" u="none" dirty="0"/>
              <a:t>Helyszín: </a:t>
            </a:r>
            <a:r>
              <a:rPr lang="hu-HU" altLang="hu-HU" sz="1200" b="1" u="none" dirty="0" smtClean="0"/>
              <a:t>szakképző intézmény</a:t>
            </a:r>
            <a:endParaRPr lang="hu-HU" altLang="hu-HU" sz="1200" b="1" u="none" dirty="0"/>
          </a:p>
          <a:p>
            <a:pPr eaLnBrk="1" hangingPunct="1"/>
            <a:r>
              <a:rPr lang="hu-HU" altLang="hu-HU" sz="1200" u="none" dirty="0"/>
              <a:t>Ideje: </a:t>
            </a:r>
            <a:r>
              <a:rPr lang="hu-HU" altLang="hu-HU" sz="1200" u="none" dirty="0" smtClean="0"/>
              <a:t>1 vagy 2 </a:t>
            </a:r>
            <a:r>
              <a:rPr lang="hu-HU" altLang="hu-HU" sz="1200" u="none" dirty="0"/>
              <a:t>év (szakmától függően)</a:t>
            </a:r>
          </a:p>
          <a:p>
            <a:pPr eaLnBrk="1" hangingPunct="1"/>
            <a:r>
              <a:rPr lang="hu-HU" altLang="hu-HU" sz="1200" u="none" dirty="0"/>
              <a:t>szintek: közép / emelt</a:t>
            </a:r>
          </a:p>
        </p:txBody>
      </p:sp>
      <p:sp>
        <p:nvSpPr>
          <p:cNvPr id="124944" name="Text Box 16"/>
          <p:cNvSpPr txBox="1">
            <a:spLocks noChangeArrowheads="1"/>
          </p:cNvSpPr>
          <p:nvPr/>
        </p:nvSpPr>
        <p:spPr bwMode="auto">
          <a:xfrm>
            <a:off x="4787900" y="4159192"/>
            <a:ext cx="3887788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200" u="none" dirty="0"/>
              <a:t>Helyszín: </a:t>
            </a:r>
            <a:r>
              <a:rPr lang="hu-HU" altLang="hu-HU" sz="1200" b="1" u="none" dirty="0"/>
              <a:t>felsőoktatási intézmény</a:t>
            </a:r>
          </a:p>
          <a:p>
            <a:pPr eaLnBrk="1" hangingPunct="1"/>
            <a:r>
              <a:rPr lang="hu-HU" altLang="hu-HU" sz="1200" u="none" dirty="0"/>
              <a:t>Ideje: 2 év </a:t>
            </a:r>
          </a:p>
          <a:p>
            <a:pPr eaLnBrk="1" hangingPunct="1"/>
            <a:r>
              <a:rPr lang="hu-HU" altLang="hu-HU" sz="1200" u="none" dirty="0"/>
              <a:t>szint: felsőfokú</a:t>
            </a:r>
          </a:p>
        </p:txBody>
      </p:sp>
      <p:sp>
        <p:nvSpPr>
          <p:cNvPr id="124945" name="Text Box 17"/>
          <p:cNvSpPr txBox="1">
            <a:spLocks noChangeArrowheads="1"/>
          </p:cNvSpPr>
          <p:nvPr/>
        </p:nvSpPr>
        <p:spPr bwMode="auto">
          <a:xfrm>
            <a:off x="4787900" y="4940300"/>
            <a:ext cx="28813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200" u="none" dirty="0"/>
              <a:t>Helyszín: </a:t>
            </a:r>
            <a:r>
              <a:rPr lang="hu-HU" altLang="hu-HU" sz="1200" b="1" u="none" dirty="0"/>
              <a:t>felsőoktatási intézmény </a:t>
            </a:r>
          </a:p>
          <a:p>
            <a:pPr eaLnBrk="1" hangingPunct="1"/>
            <a:r>
              <a:rPr lang="hu-HU" altLang="hu-HU" sz="1200" u="none" dirty="0"/>
              <a:t>Ideje: </a:t>
            </a:r>
            <a:r>
              <a:rPr lang="hu-HU" altLang="hu-HU" sz="1200" u="none" dirty="0" smtClean="0"/>
              <a:t>6 vagy 7 félév </a:t>
            </a:r>
            <a:endParaRPr lang="hu-HU" altLang="hu-HU" sz="1200" u="none" dirty="0"/>
          </a:p>
          <a:p>
            <a:pPr eaLnBrk="1" hangingPunct="1"/>
            <a:r>
              <a:rPr lang="hu-HU" altLang="hu-HU" sz="1200" u="none" dirty="0"/>
              <a:t>szint: felsőfokú (diplomás)</a:t>
            </a:r>
          </a:p>
        </p:txBody>
      </p:sp>
      <p:sp>
        <p:nvSpPr>
          <p:cNvPr id="124947" name="AutoShape 19"/>
          <p:cNvSpPr>
            <a:spLocks noChangeArrowheads="1"/>
          </p:cNvSpPr>
          <p:nvPr/>
        </p:nvSpPr>
        <p:spPr bwMode="auto">
          <a:xfrm rot="20493903">
            <a:off x="1547812" y="3121845"/>
            <a:ext cx="431800" cy="287337"/>
          </a:xfrm>
          <a:prstGeom prst="rightArrow">
            <a:avLst>
              <a:gd name="adj1" fmla="val 50000"/>
              <a:gd name="adj2" fmla="val 3756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124948" name="AutoShape 20"/>
          <p:cNvSpPr>
            <a:spLocks noChangeArrowheads="1"/>
          </p:cNvSpPr>
          <p:nvPr/>
        </p:nvSpPr>
        <p:spPr bwMode="auto">
          <a:xfrm rot="1308084">
            <a:off x="1547813" y="4796632"/>
            <a:ext cx="431800" cy="287337"/>
          </a:xfrm>
          <a:prstGeom prst="rightArrow">
            <a:avLst>
              <a:gd name="adj1" fmla="val 50000"/>
              <a:gd name="adj2" fmla="val 3756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8101013" y="6453188"/>
            <a:ext cx="8636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hu-HU" altLang="hu-HU" sz="800" u="none" dirty="0" smtClean="0"/>
              <a:t>2018.01.07.</a:t>
            </a:r>
            <a:endParaRPr lang="hu-HU" altLang="hu-HU" sz="800" u="none" dirty="0"/>
          </a:p>
        </p:txBody>
      </p:sp>
      <p:sp>
        <p:nvSpPr>
          <p:cNvPr id="3086" name="Rectangle 37">
            <a:hlinkClick r:id="rId3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u="none">
                <a:solidFill>
                  <a:schemeClr val="bg1"/>
                </a:solidFill>
              </a:rPr>
              <a:t>1088 Budapest, Vas u. 8. –</a:t>
            </a:r>
            <a:r>
              <a:rPr lang="hu-HU" altLang="hu-HU" sz="1000"/>
              <a:t> </a:t>
            </a:r>
            <a:r>
              <a:rPr lang="hu-HU" altLang="hu-HU" sz="1000" u="none">
                <a:solidFill>
                  <a:schemeClr val="bg1"/>
                </a:solidFill>
              </a:rPr>
              <a:t>telefon: (1) 338-2156 – honlap: </a:t>
            </a:r>
            <a:r>
              <a:rPr lang="hu-HU" altLang="hu-HU" sz="100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>
                <a:solidFill>
                  <a:schemeClr val="bg1"/>
                </a:solidFill>
              </a:rPr>
              <a:t> –  e-mail: </a:t>
            </a:r>
            <a:r>
              <a:rPr lang="hu-HU" altLang="hu-HU" sz="100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3087" name="Picture 38" descr="fpsz_c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40750" y="0"/>
            <a:ext cx="603250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31">
            <a:hlinkClick r:id="rId3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32">
            <a:hlinkClick r:id="rId3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38" descr="fpsz_c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40750" y="0"/>
            <a:ext cx="603250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36">
            <a:hlinkClick r:id="rId3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" name="Picture 38" descr="fpsz_c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40750" y="0"/>
            <a:ext cx="603250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3" name="Rectangle 37">
            <a:hlinkClick r:id="rId3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u="none">
                <a:solidFill>
                  <a:schemeClr val="bg1"/>
                </a:solidFill>
              </a:rPr>
              <a:t>1088 Budapest, Vas u. 8. –</a:t>
            </a:r>
            <a:r>
              <a:rPr lang="hu-HU" altLang="hu-HU" sz="1000" u="none"/>
              <a:t> </a:t>
            </a:r>
            <a:r>
              <a:rPr lang="hu-HU" altLang="hu-HU" sz="1000" u="none">
                <a:solidFill>
                  <a:schemeClr val="bg1"/>
                </a:solidFill>
              </a:rPr>
              <a:t>telefon: (1) 338-2156 – honlap: </a:t>
            </a:r>
            <a:r>
              <a:rPr lang="hu-HU" altLang="hu-HU" sz="100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>
                <a:solidFill>
                  <a:schemeClr val="bg1"/>
                </a:solidFill>
              </a:rPr>
              <a:t>  –  e-mail: </a:t>
            </a:r>
            <a:r>
              <a:rPr lang="hu-HU" altLang="hu-HU" sz="100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3094" name="Picture 39">
            <a:hlinkClick r:id="rId3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5" name="Picture 38" descr="fpsz_c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28050" y="0"/>
            <a:ext cx="615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8" grpId="0" animBg="1"/>
      <p:bldP spid="124939" grpId="0" animBg="1"/>
      <p:bldP spid="124941" grpId="0" animBg="1"/>
      <p:bldP spid="124942" grpId="0" animBg="1"/>
      <p:bldP spid="124943" grpId="0"/>
      <p:bldP spid="124944" grpId="0"/>
      <p:bldP spid="124945" grpId="0"/>
      <p:bldP spid="124947" grpId="0" animBg="1"/>
      <p:bldP spid="1249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32" name="Text Box 16"/>
          <p:cNvSpPr txBox="1">
            <a:spLocks noChangeArrowheads="1"/>
          </p:cNvSpPr>
          <p:nvPr/>
        </p:nvSpPr>
        <p:spPr bwMode="auto">
          <a:xfrm>
            <a:off x="323850" y="1628775"/>
            <a:ext cx="8640763" cy="476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u="none" dirty="0">
                <a:solidFill>
                  <a:schemeClr val="hlink"/>
                </a:solidFill>
              </a:rPr>
              <a:t>OKJ</a:t>
            </a:r>
            <a:r>
              <a:rPr lang="hu-HU" altLang="hu-HU" u="none" dirty="0"/>
              <a:t> (Országos Képzési Jegyzék): államilag elismert szakképzettségek rendszere</a:t>
            </a:r>
          </a:p>
          <a:p>
            <a:pPr eaLnBrk="1" hangingPunct="1">
              <a:spcBef>
                <a:spcPct val="50000"/>
              </a:spcBef>
            </a:pPr>
            <a:r>
              <a:rPr lang="hu-HU" altLang="hu-HU" u="none" dirty="0"/>
              <a:t>Tanulható </a:t>
            </a:r>
          </a:p>
          <a:p>
            <a:pPr lvl="1" eaLnBrk="1" hangingPunct="1">
              <a:buFont typeface="Tahoma" charset="0"/>
              <a:buChar char="•"/>
            </a:pPr>
            <a:r>
              <a:rPr lang="hu-HU" altLang="hu-HU" u="none" dirty="0">
                <a:solidFill>
                  <a:srgbClr val="FFCC00"/>
                </a:solidFill>
              </a:rPr>
              <a:t>   iskolarendszerben </a:t>
            </a:r>
            <a:r>
              <a:rPr lang="hu-HU" altLang="hu-HU" sz="1200" u="none" dirty="0">
                <a:solidFill>
                  <a:srgbClr val="FFCC00"/>
                </a:solidFill>
              </a:rPr>
              <a:t>(nappali tagozaton, mely </a:t>
            </a:r>
            <a:r>
              <a:rPr lang="hu-HU" altLang="hu-HU" sz="1200" u="none" dirty="0" smtClean="0">
                <a:solidFill>
                  <a:srgbClr val="FFCC00"/>
                </a:solidFill>
              </a:rPr>
              <a:t>első </a:t>
            </a:r>
            <a:r>
              <a:rPr lang="hu-HU" altLang="hu-HU" sz="1200" u="none" dirty="0">
                <a:solidFill>
                  <a:srgbClr val="FFCC00"/>
                </a:solidFill>
              </a:rPr>
              <a:t>szakma esetén – 25 éves korig kezdve – ingyenes)</a:t>
            </a:r>
          </a:p>
          <a:p>
            <a:pPr lvl="1" eaLnBrk="1" hangingPunct="1">
              <a:buFont typeface="Tahoma" charset="0"/>
              <a:buChar char="•"/>
            </a:pPr>
            <a:r>
              <a:rPr lang="hu-HU" altLang="hu-HU" u="none" dirty="0">
                <a:solidFill>
                  <a:srgbClr val="FFCC00"/>
                </a:solidFill>
              </a:rPr>
              <a:t>   felnőttképzésben </a:t>
            </a:r>
            <a:r>
              <a:rPr lang="hu-HU" altLang="hu-HU" sz="1200" u="none" dirty="0">
                <a:solidFill>
                  <a:srgbClr val="FFCC00"/>
                </a:solidFill>
              </a:rPr>
              <a:t>(tanfolyamként – a második szakképzettség is ingyenes)</a:t>
            </a:r>
          </a:p>
          <a:p>
            <a:pPr eaLnBrk="1" hangingPunct="1">
              <a:spcBef>
                <a:spcPct val="50000"/>
              </a:spcBef>
              <a:buFont typeface="Tahoma" charset="0"/>
              <a:buNone/>
            </a:pPr>
            <a:r>
              <a:rPr lang="hu-HU" altLang="hu-HU" u="none" dirty="0"/>
              <a:t>A szakmákat (képzéseket) feloszthatjuk </a:t>
            </a:r>
          </a:p>
          <a:p>
            <a:pPr lvl="1" eaLnBrk="1" hangingPunct="1">
              <a:buFontTx/>
              <a:buChar char="•"/>
            </a:pPr>
            <a:r>
              <a:rPr lang="hu-HU" altLang="hu-HU" u="none" dirty="0">
                <a:solidFill>
                  <a:srgbClr val="FFCC00"/>
                </a:solidFill>
              </a:rPr>
              <a:t>   szakmacsoportonként </a:t>
            </a:r>
            <a:r>
              <a:rPr lang="hu-HU" altLang="hu-HU" sz="1200" u="none" dirty="0">
                <a:solidFill>
                  <a:srgbClr val="FFCC00"/>
                </a:solidFill>
              </a:rPr>
              <a:t>(</a:t>
            </a:r>
            <a:r>
              <a:rPr lang="hu-HU" altLang="hu-HU" sz="1200" u="none" dirty="0" smtClean="0">
                <a:solidFill>
                  <a:srgbClr val="FFCC00"/>
                </a:solidFill>
              </a:rPr>
              <a:t>23 </a:t>
            </a:r>
            <a:r>
              <a:rPr lang="hu-HU" altLang="hu-HU" sz="1200" u="none" dirty="0">
                <a:solidFill>
                  <a:srgbClr val="FFCC00"/>
                </a:solidFill>
              </a:rPr>
              <a:t>szakmacsoport)</a:t>
            </a:r>
          </a:p>
          <a:p>
            <a:pPr lvl="1" eaLnBrk="1" hangingPunct="1">
              <a:buFontTx/>
              <a:buChar char="•"/>
            </a:pPr>
            <a:r>
              <a:rPr lang="hu-HU" altLang="hu-HU" u="none" dirty="0">
                <a:solidFill>
                  <a:srgbClr val="FFCC00"/>
                </a:solidFill>
              </a:rPr>
              <a:t>   ágazatonként </a:t>
            </a:r>
            <a:r>
              <a:rPr lang="hu-HU" altLang="hu-HU" sz="1200" u="none" dirty="0" smtClean="0">
                <a:solidFill>
                  <a:srgbClr val="FFCC00"/>
                </a:solidFill>
              </a:rPr>
              <a:t>(</a:t>
            </a:r>
            <a:r>
              <a:rPr lang="hu-HU" altLang="hu-HU" sz="1200" u="none" dirty="0" smtClean="0">
                <a:solidFill>
                  <a:srgbClr val="FFCC00"/>
                </a:solidFill>
              </a:rPr>
              <a:t>43 </a:t>
            </a:r>
            <a:r>
              <a:rPr lang="hu-HU" altLang="hu-HU" sz="1200" u="none" dirty="0">
                <a:solidFill>
                  <a:srgbClr val="FFCC00"/>
                </a:solidFill>
              </a:rPr>
              <a:t>ágazat)</a:t>
            </a:r>
          </a:p>
          <a:p>
            <a:pPr lvl="1" eaLnBrk="1" hangingPunct="1">
              <a:buFontTx/>
              <a:buChar char="•"/>
            </a:pPr>
            <a:r>
              <a:rPr lang="hu-HU" altLang="hu-HU" u="none" dirty="0">
                <a:solidFill>
                  <a:srgbClr val="FFCC00"/>
                </a:solidFill>
              </a:rPr>
              <a:t>   képzési területenként </a:t>
            </a:r>
            <a:r>
              <a:rPr lang="hu-HU" altLang="hu-HU" sz="1200" u="none" dirty="0">
                <a:solidFill>
                  <a:srgbClr val="FFCC00"/>
                </a:solidFill>
              </a:rPr>
              <a:t>(8 terület)</a:t>
            </a:r>
          </a:p>
          <a:p>
            <a:pPr lvl="1" eaLnBrk="1" hangingPunct="1">
              <a:buFontTx/>
              <a:buChar char="•"/>
            </a:pPr>
            <a:r>
              <a:rPr lang="hu-HU" altLang="hu-HU" u="none" dirty="0">
                <a:solidFill>
                  <a:srgbClr val="FFCC00"/>
                </a:solidFill>
              </a:rPr>
              <a:t>   szintenként </a:t>
            </a:r>
            <a:r>
              <a:rPr lang="hu-HU" altLang="hu-HU" sz="1200" u="none" dirty="0">
                <a:solidFill>
                  <a:srgbClr val="FFCC00"/>
                </a:solidFill>
              </a:rPr>
              <a:t>(3 szint: alap, közép, emelt)</a:t>
            </a:r>
          </a:p>
          <a:p>
            <a:pPr lvl="1" eaLnBrk="1" hangingPunct="1">
              <a:buFontTx/>
              <a:buChar char="•"/>
            </a:pPr>
            <a:r>
              <a:rPr lang="hu-HU" altLang="hu-HU" u="none" dirty="0">
                <a:solidFill>
                  <a:srgbClr val="FFCC00"/>
                </a:solidFill>
              </a:rPr>
              <a:t>   képzési formaként </a:t>
            </a:r>
            <a:r>
              <a:rPr lang="hu-HU" altLang="hu-HU" sz="1200" u="none" dirty="0">
                <a:solidFill>
                  <a:srgbClr val="FFCC00"/>
                </a:solidFill>
              </a:rPr>
              <a:t>(alapképzés, részképzés, ráépülés)</a:t>
            </a:r>
          </a:p>
          <a:p>
            <a:pPr eaLnBrk="1" hangingPunct="1">
              <a:spcBef>
                <a:spcPct val="50000"/>
              </a:spcBef>
            </a:pPr>
            <a:endParaRPr lang="hu-HU" altLang="hu-HU" sz="1200" u="none" dirty="0">
              <a:solidFill>
                <a:srgbClr val="FFCC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hu-HU" altLang="hu-HU" sz="1200" u="none" dirty="0"/>
              <a:t>Honlapunkról letölthetsz egy </a:t>
            </a:r>
            <a:r>
              <a:rPr lang="hu-HU" altLang="hu-HU" sz="1200" u="none" dirty="0">
                <a:hlinkClick r:id="rId3"/>
              </a:rPr>
              <a:t>szakmakereső adatbázis</a:t>
            </a:r>
            <a:r>
              <a:rPr lang="hu-HU" altLang="hu-HU" sz="1200" u="none" dirty="0"/>
              <a:t>t – ebben több szempont szerint kereshetsz a képzésekre.</a:t>
            </a:r>
          </a:p>
          <a:p>
            <a:pPr eaLnBrk="1" hangingPunct="1">
              <a:spcBef>
                <a:spcPct val="50000"/>
              </a:spcBef>
            </a:pPr>
            <a:r>
              <a:rPr lang="hu-HU" altLang="hu-HU" sz="1200" u="none" dirty="0"/>
              <a:t>A képzésekről részletesen:  </a:t>
            </a:r>
            <a:r>
              <a:rPr lang="hu-HU" altLang="hu-HU" sz="1200" u="none" dirty="0" err="1">
                <a:hlinkClick r:id="rId4"/>
              </a:rPr>
              <a:t>www.szakkepesites.hu</a:t>
            </a:r>
            <a:endParaRPr lang="hu-HU" altLang="hu-HU" sz="1200" u="none" dirty="0"/>
          </a:p>
          <a:p>
            <a:pPr eaLnBrk="1" hangingPunct="1">
              <a:spcBef>
                <a:spcPct val="50000"/>
              </a:spcBef>
            </a:pPr>
            <a:r>
              <a:rPr lang="hu-HU" altLang="hu-HU" sz="1200" u="none" dirty="0"/>
              <a:t>A képzések felépítéséről itt olvashatsz: </a:t>
            </a:r>
            <a:r>
              <a:rPr lang="hu-HU" altLang="hu-HU" sz="1200" u="none" dirty="0" err="1">
                <a:hlinkClick r:id="rId5"/>
              </a:rPr>
              <a:t>site.nive.hu</a:t>
            </a:r>
            <a:r>
              <a:rPr lang="hu-HU" altLang="hu-HU" sz="1200" u="none" dirty="0">
                <a:hlinkClick r:id="rId5"/>
              </a:rPr>
              <a:t>/</a:t>
            </a:r>
            <a:r>
              <a:rPr lang="hu-HU" altLang="hu-HU" sz="1200" u="none" dirty="0" err="1">
                <a:hlinkClick r:id="rId5"/>
              </a:rPr>
              <a:t>orszagosmodulterkep</a:t>
            </a:r>
            <a:endParaRPr lang="hu-HU" altLang="hu-HU" sz="1200" u="none" dirty="0"/>
          </a:p>
          <a:p>
            <a:pPr eaLnBrk="1" hangingPunct="1">
              <a:spcBef>
                <a:spcPct val="50000"/>
              </a:spcBef>
            </a:pPr>
            <a:r>
              <a:rPr lang="hu-HU" altLang="hu-HU" sz="1200" u="none" dirty="0"/>
              <a:t>Számos szakmaismertető film megtekinthető itt: </a:t>
            </a:r>
            <a:r>
              <a:rPr lang="hu-HU" altLang="hu-HU" sz="1200" u="none" dirty="0" err="1">
                <a:hlinkClick r:id="rId6"/>
              </a:rPr>
              <a:t>npp.munka.hu</a:t>
            </a:r>
            <a:r>
              <a:rPr lang="hu-HU" altLang="hu-HU" sz="1200" u="none" dirty="0">
                <a:hlinkClick r:id="rId6"/>
              </a:rPr>
              <a:t>/</a:t>
            </a:r>
            <a:r>
              <a:rPr lang="hu-HU" altLang="hu-HU" sz="1200" u="none" dirty="0" err="1">
                <a:hlinkClick r:id="rId6"/>
              </a:rPr>
              <a:t>kozepiskola</a:t>
            </a:r>
            <a:r>
              <a:rPr lang="hu-HU" altLang="hu-HU" sz="1200" u="none" dirty="0">
                <a:hlinkClick r:id="rId6"/>
              </a:rPr>
              <a:t>/film</a:t>
            </a:r>
            <a:r>
              <a:rPr lang="hu-HU" altLang="hu-HU" sz="1200" u="none" dirty="0"/>
              <a:t>  </a:t>
            </a:r>
          </a:p>
          <a:p>
            <a:pPr eaLnBrk="1" hangingPunct="1">
              <a:spcBef>
                <a:spcPct val="50000"/>
              </a:spcBef>
            </a:pPr>
            <a:endParaRPr lang="hu-HU" altLang="hu-HU" sz="1200" u="none" dirty="0"/>
          </a:p>
        </p:txBody>
      </p:sp>
      <p:sp>
        <p:nvSpPr>
          <p:cNvPr id="4099" name="Text Box 15"/>
          <p:cNvSpPr txBox="1">
            <a:spLocks noChangeArrowheads="1"/>
          </p:cNvSpPr>
          <p:nvPr/>
        </p:nvSpPr>
        <p:spPr bwMode="auto">
          <a:xfrm>
            <a:off x="2555875" y="765175"/>
            <a:ext cx="3671888" cy="376238"/>
          </a:xfrm>
          <a:prstGeom prst="rect">
            <a:avLst/>
          </a:prstGeom>
          <a:solidFill>
            <a:schemeClr val="hlink"/>
          </a:solidFill>
          <a:ln w="9525">
            <a:solidFill>
              <a:srgbClr val="14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u="none">
                <a:solidFill>
                  <a:srgbClr val="140000"/>
                </a:solidFill>
              </a:rPr>
              <a:t>  A szakképzésről részletesebben</a:t>
            </a:r>
          </a:p>
        </p:txBody>
      </p:sp>
      <p:pic>
        <p:nvPicPr>
          <p:cNvPr id="162841" name="Picture 25" descr="film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5516563"/>
            <a:ext cx="10795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2842" name="Text Box 26"/>
          <p:cNvSpPr txBox="1">
            <a:spLocks noChangeArrowheads="1"/>
          </p:cNvSpPr>
          <p:nvPr/>
        </p:nvSpPr>
        <p:spPr bwMode="auto">
          <a:xfrm>
            <a:off x="6300788" y="6237288"/>
            <a:ext cx="6429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000" u="none"/>
              <a:t>kattints!</a:t>
            </a:r>
          </a:p>
        </p:txBody>
      </p:sp>
      <p:sp>
        <p:nvSpPr>
          <p:cNvPr id="4102" name="Rectangle 37">
            <a:hlinkClick r:id="rId8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u="none">
                <a:solidFill>
                  <a:schemeClr val="bg1"/>
                </a:solidFill>
              </a:rPr>
              <a:t>1088 Budapest, Vas u. 8. –</a:t>
            </a:r>
            <a:r>
              <a:rPr lang="hu-HU" altLang="hu-HU" sz="1000" u="none"/>
              <a:t> </a:t>
            </a:r>
            <a:r>
              <a:rPr lang="hu-HU" altLang="hu-HU" sz="1000" u="none">
                <a:solidFill>
                  <a:schemeClr val="bg1"/>
                </a:solidFill>
              </a:rPr>
              <a:t>telefon: (1) 338-2156 – honlap: </a:t>
            </a:r>
            <a:r>
              <a:rPr lang="hu-HU" altLang="hu-HU" sz="100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>
                <a:solidFill>
                  <a:schemeClr val="bg1"/>
                </a:solidFill>
              </a:rPr>
              <a:t>  –  e-mail: </a:t>
            </a:r>
            <a:r>
              <a:rPr lang="hu-HU" altLang="hu-HU" sz="100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4103" name="Picture 39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38" descr="fpsz_ca">
            <a:hlinkClick r:id="rId8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28050" y="0"/>
            <a:ext cx="615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28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28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28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28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28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28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28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28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28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28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28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28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28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28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28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28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283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283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2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2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62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1619250" y="692150"/>
            <a:ext cx="54006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u-HU" altLang="hu-HU" sz="1800" u="none"/>
              <a:t>„OKJ-s” szakmák – csoportonként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u-HU" altLang="hu-HU" sz="1300" u="none"/>
              <a:t>(</a:t>
            </a:r>
            <a:r>
              <a:rPr lang="hu-HU" altLang="hu-HU" sz="1300" u="none">
                <a:latin typeface="Arial" charset="0"/>
              </a:rPr>
              <a:t>a területekre kattintva megnyílik annak tartalma)</a:t>
            </a:r>
          </a:p>
        </p:txBody>
      </p:sp>
      <p:sp>
        <p:nvSpPr>
          <p:cNvPr id="5123" name="AutoShape 11">
            <a:hlinkClick r:id="rId3"/>
          </p:cNvPr>
          <p:cNvSpPr>
            <a:spLocks noChangeArrowheads="1"/>
          </p:cNvSpPr>
          <p:nvPr/>
        </p:nvSpPr>
        <p:spPr bwMode="auto">
          <a:xfrm>
            <a:off x="1116013" y="1557338"/>
            <a:ext cx="1152525" cy="64928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Egészség-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ügy</a:t>
            </a:r>
          </a:p>
        </p:txBody>
      </p:sp>
      <p:sp>
        <p:nvSpPr>
          <p:cNvPr id="5124" name="AutoShape 12">
            <a:hlinkClick r:id="rId4"/>
          </p:cNvPr>
          <p:cNvSpPr>
            <a:spLocks noChangeArrowheads="1"/>
          </p:cNvSpPr>
          <p:nvPr/>
        </p:nvSpPr>
        <p:spPr bwMode="auto">
          <a:xfrm>
            <a:off x="2555875" y="1557338"/>
            <a:ext cx="1152525" cy="64928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 dirty="0" smtClean="0">
                <a:solidFill>
                  <a:schemeClr val="bg2"/>
                </a:solidFill>
                <a:latin typeface="Arial" charset="0"/>
              </a:rPr>
              <a:t>Szociális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 dirty="0" smtClean="0">
                <a:solidFill>
                  <a:schemeClr val="bg2"/>
                </a:solidFill>
                <a:latin typeface="Arial" charset="0"/>
              </a:rPr>
              <a:t>szolgáltatások</a:t>
            </a:r>
            <a:endParaRPr lang="hu-HU" altLang="hu-HU" sz="1400" u="none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5125" name="AutoShape 13">
            <a:hlinkClick r:id="rId5"/>
          </p:cNvPr>
          <p:cNvSpPr>
            <a:spLocks noChangeArrowheads="1"/>
          </p:cNvSpPr>
          <p:nvPr/>
        </p:nvSpPr>
        <p:spPr bwMode="auto">
          <a:xfrm>
            <a:off x="3924300" y="1557338"/>
            <a:ext cx="1152525" cy="649287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Oktatás</a:t>
            </a:r>
          </a:p>
        </p:txBody>
      </p:sp>
      <p:sp>
        <p:nvSpPr>
          <p:cNvPr id="5126" name="AutoShape 14">
            <a:hlinkClick r:id="rId6"/>
          </p:cNvPr>
          <p:cNvSpPr>
            <a:spLocks noChangeArrowheads="1"/>
          </p:cNvSpPr>
          <p:nvPr/>
        </p:nvSpPr>
        <p:spPr bwMode="auto">
          <a:xfrm>
            <a:off x="5292725" y="1557338"/>
            <a:ext cx="1295400" cy="649287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>
                <a:solidFill>
                  <a:schemeClr val="bg2"/>
                </a:solidFill>
                <a:latin typeface="Arial" charset="0"/>
              </a:rPr>
              <a:t>Művészet-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>
                <a:solidFill>
                  <a:schemeClr val="bg2"/>
                </a:solidFill>
                <a:latin typeface="Arial" charset="0"/>
              </a:rPr>
              <a:t>közművelődés-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>
                <a:solidFill>
                  <a:schemeClr val="bg2"/>
                </a:solidFill>
                <a:latin typeface="Arial" charset="0"/>
              </a:rPr>
              <a:t>kommunikáció</a:t>
            </a:r>
          </a:p>
        </p:txBody>
      </p:sp>
      <p:sp>
        <p:nvSpPr>
          <p:cNvPr id="5127" name="AutoShape 15">
            <a:hlinkClick r:id="rId7"/>
          </p:cNvPr>
          <p:cNvSpPr>
            <a:spLocks noChangeArrowheads="1"/>
          </p:cNvSpPr>
          <p:nvPr/>
        </p:nvSpPr>
        <p:spPr bwMode="auto">
          <a:xfrm>
            <a:off x="4068763" y="5302250"/>
            <a:ext cx="1223962" cy="6492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Gépészet</a:t>
            </a:r>
          </a:p>
        </p:txBody>
      </p:sp>
      <p:sp>
        <p:nvSpPr>
          <p:cNvPr id="5128" name="AutoShape 16">
            <a:hlinkClick r:id="rId8"/>
          </p:cNvPr>
          <p:cNvSpPr>
            <a:spLocks noChangeArrowheads="1"/>
          </p:cNvSpPr>
          <p:nvPr/>
        </p:nvSpPr>
        <p:spPr bwMode="auto">
          <a:xfrm>
            <a:off x="2700338" y="5302250"/>
            <a:ext cx="1223962" cy="6492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>
                <a:solidFill>
                  <a:schemeClr val="bg2"/>
                </a:solidFill>
                <a:latin typeface="Arial" charset="0"/>
              </a:rPr>
              <a:t>Elektro-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>
                <a:solidFill>
                  <a:schemeClr val="bg2"/>
                </a:solidFill>
                <a:latin typeface="Arial" charset="0"/>
              </a:rPr>
              <a:t>technika,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>
                <a:solidFill>
                  <a:schemeClr val="bg2"/>
                </a:solidFill>
                <a:latin typeface="Arial" charset="0"/>
              </a:rPr>
              <a:t>elektronika</a:t>
            </a:r>
          </a:p>
        </p:txBody>
      </p:sp>
      <p:sp>
        <p:nvSpPr>
          <p:cNvPr id="5129" name="AutoShape 17">
            <a:hlinkClick r:id="rId9"/>
          </p:cNvPr>
          <p:cNvSpPr>
            <a:spLocks noChangeArrowheads="1"/>
          </p:cNvSpPr>
          <p:nvPr/>
        </p:nvSpPr>
        <p:spPr bwMode="auto">
          <a:xfrm>
            <a:off x="2484438" y="3357563"/>
            <a:ext cx="1152525" cy="64928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Nyomda-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ipar</a:t>
            </a:r>
          </a:p>
        </p:txBody>
      </p:sp>
      <p:sp>
        <p:nvSpPr>
          <p:cNvPr id="5130" name="AutoShape 18">
            <a:hlinkClick r:id="rId10"/>
          </p:cNvPr>
          <p:cNvSpPr>
            <a:spLocks noChangeArrowheads="1"/>
          </p:cNvSpPr>
          <p:nvPr/>
        </p:nvSpPr>
        <p:spPr bwMode="auto">
          <a:xfrm>
            <a:off x="3205163" y="4294188"/>
            <a:ext cx="1295400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Élelmiszer-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ipar</a:t>
            </a:r>
          </a:p>
        </p:txBody>
      </p:sp>
      <p:sp>
        <p:nvSpPr>
          <p:cNvPr id="5131" name="AutoShape 19">
            <a:hlinkClick r:id="rId11"/>
          </p:cNvPr>
          <p:cNvSpPr>
            <a:spLocks noChangeArrowheads="1"/>
          </p:cNvSpPr>
          <p:nvPr/>
        </p:nvSpPr>
        <p:spPr bwMode="auto">
          <a:xfrm>
            <a:off x="4716463" y="4294188"/>
            <a:ext cx="1152525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Mező-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gazdaság</a:t>
            </a:r>
          </a:p>
        </p:txBody>
      </p:sp>
      <p:sp>
        <p:nvSpPr>
          <p:cNvPr id="5132" name="AutoShape 20">
            <a:hlinkClick r:id="rId12"/>
          </p:cNvPr>
          <p:cNvSpPr>
            <a:spLocks noChangeArrowheads="1"/>
          </p:cNvSpPr>
          <p:nvPr/>
        </p:nvSpPr>
        <p:spPr bwMode="auto">
          <a:xfrm>
            <a:off x="323850" y="3357563"/>
            <a:ext cx="1295400" cy="649287"/>
          </a:xfrm>
          <a:prstGeom prst="flowChartAlternate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500" u="none">
                <a:solidFill>
                  <a:schemeClr val="bg2"/>
                </a:solidFill>
                <a:latin typeface="Arial" charset="0"/>
              </a:rPr>
              <a:t>Egyéb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500" u="none">
                <a:solidFill>
                  <a:schemeClr val="bg2"/>
                </a:solidFill>
                <a:latin typeface="Arial" charset="0"/>
              </a:rPr>
              <a:t>szolgáltatások</a:t>
            </a:r>
          </a:p>
        </p:txBody>
      </p:sp>
      <p:sp>
        <p:nvSpPr>
          <p:cNvPr id="5133" name="AutoShape 21">
            <a:hlinkClick r:id="rId13"/>
          </p:cNvPr>
          <p:cNvSpPr>
            <a:spLocks noChangeArrowheads="1"/>
          </p:cNvSpPr>
          <p:nvPr/>
        </p:nvSpPr>
        <p:spPr bwMode="auto">
          <a:xfrm>
            <a:off x="6732588" y="3357563"/>
            <a:ext cx="1152525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 dirty="0">
                <a:solidFill>
                  <a:schemeClr val="bg2"/>
                </a:solidFill>
                <a:latin typeface="Arial" charset="0"/>
              </a:rPr>
              <a:t>Vegyipar</a:t>
            </a:r>
          </a:p>
        </p:txBody>
      </p:sp>
      <p:sp>
        <p:nvSpPr>
          <p:cNvPr id="5134" name="AutoShape 22">
            <a:hlinkClick r:id="rId14"/>
          </p:cNvPr>
          <p:cNvSpPr>
            <a:spLocks noChangeArrowheads="1"/>
          </p:cNvSpPr>
          <p:nvPr/>
        </p:nvSpPr>
        <p:spPr bwMode="auto">
          <a:xfrm>
            <a:off x="3924300" y="3357563"/>
            <a:ext cx="1152525" cy="64928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Könnyű-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ipar</a:t>
            </a:r>
          </a:p>
        </p:txBody>
      </p:sp>
      <p:sp>
        <p:nvSpPr>
          <p:cNvPr id="5135" name="AutoShape 23">
            <a:hlinkClick r:id="rId15"/>
          </p:cNvPr>
          <p:cNvSpPr>
            <a:spLocks noChangeArrowheads="1"/>
          </p:cNvSpPr>
          <p:nvPr/>
        </p:nvSpPr>
        <p:spPr bwMode="auto">
          <a:xfrm>
            <a:off x="6877050" y="5302250"/>
            <a:ext cx="1152525" cy="649288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Építészet</a:t>
            </a:r>
          </a:p>
        </p:txBody>
      </p:sp>
      <p:sp>
        <p:nvSpPr>
          <p:cNvPr id="5136" name="AutoShape 24">
            <a:hlinkClick r:id="rId16"/>
          </p:cNvPr>
          <p:cNvSpPr>
            <a:spLocks noChangeArrowheads="1"/>
          </p:cNvSpPr>
          <p:nvPr/>
        </p:nvSpPr>
        <p:spPr bwMode="auto">
          <a:xfrm>
            <a:off x="1258888" y="5302250"/>
            <a:ext cx="1295400" cy="6492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Informatika</a:t>
            </a:r>
          </a:p>
        </p:txBody>
      </p:sp>
      <p:sp>
        <p:nvSpPr>
          <p:cNvPr id="5137" name="AutoShape 25">
            <a:hlinkClick r:id="rId17"/>
          </p:cNvPr>
          <p:cNvSpPr>
            <a:spLocks noChangeArrowheads="1"/>
          </p:cNvSpPr>
          <p:nvPr/>
        </p:nvSpPr>
        <p:spPr bwMode="auto">
          <a:xfrm>
            <a:off x="5507038" y="5302250"/>
            <a:ext cx="1152525" cy="6492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600" u="none">
                <a:solidFill>
                  <a:schemeClr val="bg2"/>
                </a:solidFill>
                <a:latin typeface="Arial" charset="0"/>
              </a:rPr>
              <a:t>Közlekedés</a:t>
            </a:r>
          </a:p>
        </p:txBody>
      </p:sp>
      <p:sp>
        <p:nvSpPr>
          <p:cNvPr id="181274" name="AutoShape 26">
            <a:hlinkClick r:id="rId18"/>
          </p:cNvPr>
          <p:cNvSpPr>
            <a:spLocks noChangeArrowheads="1"/>
          </p:cNvSpPr>
          <p:nvPr/>
        </p:nvSpPr>
        <p:spPr bwMode="auto">
          <a:xfrm>
            <a:off x="6156325" y="4294188"/>
            <a:ext cx="1223963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hu-HU" altLang="hu-HU" u="none" dirty="0">
                <a:solidFill>
                  <a:schemeClr val="bg2"/>
                </a:solidFill>
                <a:latin typeface="Arial" charset="0"/>
              </a:rPr>
              <a:t>Környezet-</a:t>
            </a:r>
          </a:p>
          <a:p>
            <a:pPr algn="ctr">
              <a:defRPr/>
            </a:pPr>
            <a:r>
              <a:rPr lang="hu-HU" altLang="hu-HU" u="none" dirty="0" smtClean="0">
                <a:solidFill>
                  <a:schemeClr val="bg2"/>
                </a:solidFill>
                <a:latin typeface="Arial" charset="0"/>
              </a:rPr>
              <a:t>védelem</a:t>
            </a:r>
            <a:endParaRPr lang="hu-HU" altLang="hu-HU" u="none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5139" name="AutoShape 27">
            <a:hlinkClick r:id="rId19"/>
          </p:cNvPr>
          <p:cNvSpPr>
            <a:spLocks noChangeArrowheads="1"/>
          </p:cNvSpPr>
          <p:nvPr/>
        </p:nvSpPr>
        <p:spPr bwMode="auto">
          <a:xfrm>
            <a:off x="3205163" y="2422525"/>
            <a:ext cx="1152525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Köz-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gazdaság</a:t>
            </a:r>
          </a:p>
        </p:txBody>
      </p:sp>
      <p:sp>
        <p:nvSpPr>
          <p:cNvPr id="5140" name="AutoShape 28">
            <a:hlinkClick r:id="rId20"/>
          </p:cNvPr>
          <p:cNvSpPr>
            <a:spLocks noChangeArrowheads="1"/>
          </p:cNvSpPr>
          <p:nvPr/>
        </p:nvSpPr>
        <p:spPr bwMode="auto">
          <a:xfrm>
            <a:off x="4572000" y="2422525"/>
            <a:ext cx="1225550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2"/>
                </a:solidFill>
                <a:latin typeface="Arial" charset="0"/>
              </a:rPr>
              <a:t>Kereskedelem-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2"/>
                </a:solidFill>
                <a:latin typeface="Arial" charset="0"/>
              </a:rPr>
              <a:t>marketing, üzleti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2"/>
                </a:solidFill>
                <a:latin typeface="Arial" charset="0"/>
              </a:rPr>
              <a:t>adminisztráció</a:t>
            </a:r>
          </a:p>
        </p:txBody>
      </p:sp>
      <p:sp>
        <p:nvSpPr>
          <p:cNvPr id="5141" name="AutoShape 29">
            <a:hlinkClick r:id="rId21"/>
          </p:cNvPr>
          <p:cNvSpPr>
            <a:spLocks noChangeArrowheads="1"/>
          </p:cNvSpPr>
          <p:nvPr/>
        </p:nvSpPr>
        <p:spPr bwMode="auto">
          <a:xfrm>
            <a:off x="6013450" y="2422525"/>
            <a:ext cx="1295400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>
                <a:solidFill>
                  <a:schemeClr val="bg2"/>
                </a:solidFill>
                <a:latin typeface="Arial" charset="0"/>
              </a:rPr>
              <a:t>Vendéglátás-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>
                <a:solidFill>
                  <a:schemeClr val="bg2"/>
                </a:solidFill>
                <a:latin typeface="Arial" charset="0"/>
              </a:rPr>
              <a:t>turisztika</a:t>
            </a:r>
          </a:p>
        </p:txBody>
      </p:sp>
      <p:sp>
        <p:nvSpPr>
          <p:cNvPr id="5142" name="AutoShape 30">
            <a:hlinkClick r:id="rId22"/>
          </p:cNvPr>
          <p:cNvSpPr>
            <a:spLocks noChangeArrowheads="1"/>
          </p:cNvSpPr>
          <p:nvPr/>
        </p:nvSpPr>
        <p:spPr bwMode="auto">
          <a:xfrm>
            <a:off x="1835150" y="2420938"/>
            <a:ext cx="1152525" cy="649287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Ügyvitel</a:t>
            </a:r>
          </a:p>
        </p:txBody>
      </p:sp>
      <p:sp>
        <p:nvSpPr>
          <p:cNvPr id="5143" name="AutoShape 31">
            <a:hlinkClick r:id="rId23"/>
          </p:cNvPr>
          <p:cNvSpPr>
            <a:spLocks noChangeArrowheads="1"/>
          </p:cNvSpPr>
          <p:nvPr/>
        </p:nvSpPr>
        <p:spPr bwMode="auto">
          <a:xfrm>
            <a:off x="5292725" y="3357563"/>
            <a:ext cx="1152525" cy="64928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800" u="none">
                <a:solidFill>
                  <a:schemeClr val="bg2"/>
                </a:solidFill>
                <a:latin typeface="Arial" charset="0"/>
              </a:rPr>
              <a:t>Faipar</a:t>
            </a:r>
          </a:p>
        </p:txBody>
      </p:sp>
      <p:sp>
        <p:nvSpPr>
          <p:cNvPr id="5144" name="AutoShape 35">
            <a:hlinkClick r:id="rId24"/>
          </p:cNvPr>
          <p:cNvSpPr>
            <a:spLocks noChangeArrowheads="1"/>
          </p:cNvSpPr>
          <p:nvPr/>
        </p:nvSpPr>
        <p:spPr bwMode="auto">
          <a:xfrm>
            <a:off x="611188" y="4292600"/>
            <a:ext cx="1295400" cy="649288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 dirty="0" smtClean="0">
                <a:solidFill>
                  <a:schemeClr val="bg2"/>
                </a:solidFill>
                <a:latin typeface="Arial" charset="0"/>
              </a:rPr>
              <a:t>Rendészet,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 dirty="0" smtClean="0">
                <a:solidFill>
                  <a:schemeClr val="bg2"/>
                </a:solidFill>
                <a:latin typeface="Arial" charset="0"/>
              </a:rPr>
              <a:t>honvédelem és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400" u="none" dirty="0" smtClean="0">
                <a:solidFill>
                  <a:schemeClr val="bg2"/>
                </a:solidFill>
                <a:latin typeface="Arial" charset="0"/>
              </a:rPr>
              <a:t>közszolgálat</a:t>
            </a:r>
            <a:endParaRPr lang="hu-HU" altLang="hu-HU" sz="1400" u="none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5145" name="Rectangle 37">
            <a:hlinkClick r:id="rId25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u="none">
                <a:solidFill>
                  <a:schemeClr val="bg1"/>
                </a:solidFill>
              </a:rPr>
              <a:t>1088 Budapest, Vas u. 8. –</a:t>
            </a:r>
            <a:r>
              <a:rPr lang="hu-HU" altLang="hu-HU" sz="1000" u="none"/>
              <a:t> </a:t>
            </a:r>
            <a:r>
              <a:rPr lang="hu-HU" altLang="hu-HU" sz="1000" u="none">
                <a:solidFill>
                  <a:schemeClr val="bg1"/>
                </a:solidFill>
              </a:rPr>
              <a:t>telefon: (1) 338-2156 – honlap: </a:t>
            </a:r>
            <a:r>
              <a:rPr lang="hu-HU" altLang="hu-HU" sz="100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>
                <a:solidFill>
                  <a:schemeClr val="bg1"/>
                </a:solidFill>
              </a:rPr>
              <a:t>  –  e-mail: </a:t>
            </a:r>
            <a:r>
              <a:rPr lang="hu-HU" altLang="hu-HU" sz="100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5146" name="Picture 39">
            <a:hlinkClick r:id="rId25"/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7" name="Picture 38" descr="fpsz_ca">
            <a:hlinkClick r:id="rId25"/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28050" y="0"/>
            <a:ext cx="615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AutoShape 26">
            <a:hlinkClick r:id="rId18"/>
          </p:cNvPr>
          <p:cNvSpPr>
            <a:spLocks noChangeArrowheads="1"/>
          </p:cNvSpPr>
          <p:nvPr/>
        </p:nvSpPr>
        <p:spPr bwMode="auto">
          <a:xfrm>
            <a:off x="7603009" y="4294188"/>
            <a:ext cx="1223963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hu-HU" altLang="hu-HU" u="none" dirty="0" smtClean="0">
                <a:solidFill>
                  <a:schemeClr val="bg2"/>
                </a:solidFill>
                <a:latin typeface="Arial" charset="0"/>
              </a:rPr>
              <a:t>Vízügy</a:t>
            </a:r>
            <a:endParaRPr lang="hu-HU" altLang="hu-HU" u="none" dirty="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755650" y="1916113"/>
            <a:ext cx="2520950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általános iskolai </a:t>
            </a:r>
          </a:p>
          <a:p>
            <a:pPr algn="ctr" eaLnBrk="1" hangingPunct="1"/>
            <a:r>
              <a:rPr lang="hu-HU" altLang="hu-HU" u="none"/>
              <a:t>végzettség nélkül</a:t>
            </a:r>
          </a:p>
        </p:txBody>
      </p:sp>
      <p:sp>
        <p:nvSpPr>
          <p:cNvPr id="164869" name="Rectangle 5"/>
          <p:cNvSpPr>
            <a:spLocks noChangeArrowheads="1"/>
          </p:cNvSpPr>
          <p:nvPr/>
        </p:nvSpPr>
        <p:spPr bwMode="auto">
          <a:xfrm>
            <a:off x="1187450" y="2708275"/>
            <a:ext cx="2520950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8 befejezett </a:t>
            </a:r>
          </a:p>
          <a:p>
            <a:pPr algn="ctr" eaLnBrk="1" hangingPunct="1"/>
            <a:r>
              <a:rPr lang="hu-HU" altLang="hu-HU" u="none"/>
              <a:t>osztály után</a:t>
            </a:r>
          </a:p>
        </p:txBody>
      </p:sp>
      <p:sp>
        <p:nvSpPr>
          <p:cNvPr id="164872" name="Rectangle 8"/>
          <p:cNvSpPr>
            <a:spLocks noChangeArrowheads="1"/>
          </p:cNvSpPr>
          <p:nvPr/>
        </p:nvSpPr>
        <p:spPr bwMode="auto">
          <a:xfrm>
            <a:off x="1763713" y="3573463"/>
            <a:ext cx="2520950" cy="7905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rgbClr val="140000"/>
                </a:solidFill>
              </a:rPr>
              <a:t>érettségi után</a:t>
            </a:r>
          </a:p>
        </p:txBody>
      </p:sp>
      <p:sp>
        <p:nvSpPr>
          <p:cNvPr id="164873" name="Rectangle 9"/>
          <p:cNvSpPr>
            <a:spLocks noChangeArrowheads="1"/>
          </p:cNvSpPr>
          <p:nvPr/>
        </p:nvSpPr>
        <p:spPr bwMode="auto">
          <a:xfrm>
            <a:off x="2195513" y="4437063"/>
            <a:ext cx="2520950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felsőfokú végzettséggel</a:t>
            </a:r>
          </a:p>
        </p:txBody>
      </p:sp>
      <p:sp>
        <p:nvSpPr>
          <p:cNvPr id="6150" name="Text Box 10"/>
          <p:cNvSpPr txBox="1">
            <a:spLocks noChangeArrowheads="1"/>
          </p:cNvSpPr>
          <p:nvPr/>
        </p:nvSpPr>
        <p:spPr bwMode="auto">
          <a:xfrm>
            <a:off x="250825" y="765175"/>
            <a:ext cx="3097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u="none"/>
              <a:t>OKJ-s szakmát választhatsz:</a:t>
            </a:r>
          </a:p>
        </p:txBody>
      </p:sp>
      <p:sp>
        <p:nvSpPr>
          <p:cNvPr id="164875" name="Text Box 11"/>
          <p:cNvSpPr txBox="1">
            <a:spLocks noChangeArrowheads="1"/>
          </p:cNvSpPr>
          <p:nvPr/>
        </p:nvSpPr>
        <p:spPr bwMode="auto">
          <a:xfrm>
            <a:off x="3419475" y="2132013"/>
            <a:ext cx="41767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200" u="none"/>
              <a:t>alapszintű végzettség </a:t>
            </a:r>
            <a:r>
              <a:rPr lang="hu-HU" altLang="hu-HU" sz="1200" u="none">
                <a:solidFill>
                  <a:srgbClr val="FFCC00"/>
                </a:solidFill>
              </a:rPr>
              <a:t>(OKJ szám első két jegye: </a:t>
            </a:r>
            <a:r>
              <a:rPr lang="hu-HU" altLang="hu-HU" sz="1200" b="1" u="none">
                <a:solidFill>
                  <a:srgbClr val="FFCC00"/>
                </a:solidFill>
              </a:rPr>
              <a:t>21</a:t>
            </a:r>
            <a:r>
              <a:rPr lang="hu-HU" altLang="hu-HU" sz="1200" u="none">
                <a:solidFill>
                  <a:srgbClr val="FFCC00"/>
                </a:solidFill>
              </a:rPr>
              <a:t>)</a:t>
            </a:r>
            <a:r>
              <a:rPr lang="hu-HU" altLang="hu-HU" sz="1200" u="none"/>
              <a:t> </a:t>
            </a:r>
          </a:p>
        </p:txBody>
      </p:sp>
      <p:sp>
        <p:nvSpPr>
          <p:cNvPr id="164876" name="Text Box 12"/>
          <p:cNvSpPr txBox="1">
            <a:spLocks noChangeArrowheads="1"/>
          </p:cNvSpPr>
          <p:nvPr/>
        </p:nvSpPr>
        <p:spPr bwMode="auto">
          <a:xfrm>
            <a:off x="3851275" y="2852738"/>
            <a:ext cx="453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200" u="none"/>
              <a:t>alap- vagy </a:t>
            </a:r>
          </a:p>
          <a:p>
            <a:pPr eaLnBrk="1" hangingPunct="1"/>
            <a:r>
              <a:rPr lang="hu-HU" altLang="hu-HU" sz="1200" u="none"/>
              <a:t>középszintű végzettség </a:t>
            </a:r>
            <a:r>
              <a:rPr lang="hu-HU" altLang="hu-HU" sz="1200" u="none">
                <a:solidFill>
                  <a:srgbClr val="FFCC00"/>
                </a:solidFill>
              </a:rPr>
              <a:t>(OKJ szám első két jegye: </a:t>
            </a:r>
            <a:r>
              <a:rPr lang="hu-HU" altLang="hu-HU" sz="1200" b="1" u="none">
                <a:solidFill>
                  <a:srgbClr val="FFCC00"/>
                </a:solidFill>
              </a:rPr>
              <a:t>31-35</a:t>
            </a:r>
            <a:r>
              <a:rPr lang="hu-HU" altLang="hu-HU" sz="1200" u="none">
                <a:solidFill>
                  <a:srgbClr val="FFCC00"/>
                </a:solidFill>
              </a:rPr>
              <a:t>)</a:t>
            </a:r>
            <a:r>
              <a:rPr lang="hu-HU" altLang="hu-HU" sz="1200">
                <a:solidFill>
                  <a:srgbClr val="FFCC00"/>
                </a:solidFill>
              </a:rPr>
              <a:t> </a:t>
            </a:r>
          </a:p>
        </p:txBody>
      </p:sp>
      <p:sp>
        <p:nvSpPr>
          <p:cNvPr id="164879" name="Text Box 15"/>
          <p:cNvSpPr txBox="1">
            <a:spLocks noChangeArrowheads="1"/>
          </p:cNvSpPr>
          <p:nvPr/>
        </p:nvSpPr>
        <p:spPr bwMode="auto">
          <a:xfrm>
            <a:off x="4427538" y="3717925"/>
            <a:ext cx="4105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200" u="none"/>
              <a:t>közép- vagy emelt szintű</a:t>
            </a:r>
          </a:p>
          <a:p>
            <a:pPr eaLnBrk="1" hangingPunct="1"/>
            <a:r>
              <a:rPr lang="hu-HU" altLang="hu-HU" sz="1200" u="none"/>
              <a:t>végzettség </a:t>
            </a:r>
            <a:r>
              <a:rPr lang="hu-HU" altLang="hu-HU" sz="1200" u="none">
                <a:solidFill>
                  <a:srgbClr val="FFCC00"/>
                </a:solidFill>
              </a:rPr>
              <a:t>(OKJ szám első két jegye: </a:t>
            </a:r>
            <a:r>
              <a:rPr lang="hu-HU" altLang="hu-HU" sz="1200" b="1" u="none">
                <a:solidFill>
                  <a:srgbClr val="FFCC00"/>
                </a:solidFill>
              </a:rPr>
              <a:t>51-55</a:t>
            </a:r>
            <a:r>
              <a:rPr lang="hu-HU" altLang="hu-HU" sz="1200" u="none">
                <a:solidFill>
                  <a:srgbClr val="FFCC00"/>
                </a:solidFill>
              </a:rPr>
              <a:t>)</a:t>
            </a:r>
            <a:r>
              <a:rPr lang="hu-HU" altLang="hu-HU" sz="1200"/>
              <a:t> </a:t>
            </a:r>
          </a:p>
        </p:txBody>
      </p:sp>
      <p:sp>
        <p:nvSpPr>
          <p:cNvPr id="164880" name="Text Box 16"/>
          <p:cNvSpPr txBox="1">
            <a:spLocks noChangeArrowheads="1"/>
          </p:cNvSpPr>
          <p:nvPr/>
        </p:nvSpPr>
        <p:spPr bwMode="auto">
          <a:xfrm>
            <a:off x="4859338" y="4724400"/>
            <a:ext cx="37449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200" u="none"/>
              <a:t>felsőfokú végzettség </a:t>
            </a:r>
            <a:r>
              <a:rPr lang="hu-HU" altLang="hu-HU" sz="1200" u="none">
                <a:solidFill>
                  <a:srgbClr val="FFCC00"/>
                </a:solidFill>
              </a:rPr>
              <a:t>(OKJ szám első két jegye: </a:t>
            </a:r>
            <a:r>
              <a:rPr lang="hu-HU" altLang="hu-HU" sz="1200" b="1" u="none">
                <a:solidFill>
                  <a:srgbClr val="FFCC00"/>
                </a:solidFill>
              </a:rPr>
              <a:t>62</a:t>
            </a:r>
            <a:r>
              <a:rPr lang="hu-HU" altLang="hu-HU" sz="1200" u="none">
                <a:solidFill>
                  <a:srgbClr val="FFCC00"/>
                </a:solidFill>
              </a:rPr>
              <a:t>)</a:t>
            </a:r>
            <a:r>
              <a:rPr lang="hu-HU" altLang="hu-HU" sz="1200">
                <a:solidFill>
                  <a:srgbClr val="FFCC00"/>
                </a:solidFill>
              </a:rPr>
              <a:t> </a:t>
            </a: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1116013" y="5661025"/>
            <a:ext cx="5688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hu-HU" altLang="hu-HU"/>
          </a:p>
        </p:txBody>
      </p:sp>
      <p:sp>
        <p:nvSpPr>
          <p:cNvPr id="6156" name="Rectangle 37">
            <a:hlinkClick r:id="rId3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u="none">
                <a:solidFill>
                  <a:schemeClr val="bg1"/>
                </a:solidFill>
              </a:rPr>
              <a:t>1088 Budapest, Vas u. 8. –</a:t>
            </a:r>
            <a:r>
              <a:rPr lang="hu-HU" altLang="hu-HU" sz="1000" u="none"/>
              <a:t> </a:t>
            </a:r>
            <a:r>
              <a:rPr lang="hu-HU" altLang="hu-HU" sz="1000" u="none">
                <a:solidFill>
                  <a:schemeClr val="bg1"/>
                </a:solidFill>
              </a:rPr>
              <a:t>telefon: (1) 338-2156 – honlap: </a:t>
            </a:r>
            <a:r>
              <a:rPr lang="hu-HU" altLang="hu-HU" sz="100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>
                <a:solidFill>
                  <a:schemeClr val="bg1"/>
                </a:solidFill>
              </a:rPr>
              <a:t>  –  e-mail: </a:t>
            </a:r>
            <a:r>
              <a:rPr lang="hu-HU" altLang="hu-HU" sz="100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6157" name="Picture 39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8" name="Picture 38" descr="fpsz_ca">
            <a:hlinkClick r:id="rId3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28050" y="0"/>
            <a:ext cx="615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4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4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4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4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4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48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4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4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48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 animBg="1"/>
      <p:bldP spid="164869" grpId="0" animBg="1"/>
      <p:bldP spid="164872" grpId="0" animBg="1"/>
      <p:bldP spid="164873" grpId="0" animBg="1"/>
      <p:bldP spid="164875" grpId="0"/>
      <p:bldP spid="164876" grpId="0"/>
      <p:bldP spid="164879" grpId="0"/>
      <p:bldP spid="1648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187450" y="2060575"/>
            <a:ext cx="72009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u="none" dirty="0"/>
              <a:t>Képzési idő: 2 </a:t>
            </a:r>
            <a:r>
              <a:rPr lang="hu-HU" altLang="hu-HU" u="none" dirty="0" smtClean="0"/>
              <a:t>év (4 félév)</a:t>
            </a:r>
            <a:endParaRPr lang="hu-HU" altLang="hu-HU" u="none" dirty="0"/>
          </a:p>
          <a:p>
            <a:pPr eaLnBrk="1" hangingPunct="1">
              <a:spcBef>
                <a:spcPct val="50000"/>
              </a:spcBef>
            </a:pPr>
            <a:r>
              <a:rPr lang="hu-HU" altLang="hu-HU" u="none" dirty="0"/>
              <a:t>Helyszíne: felsőoktatási intézmény</a:t>
            </a:r>
          </a:p>
          <a:p>
            <a:pPr eaLnBrk="1" hangingPunct="1"/>
            <a:endParaRPr lang="hu-HU" altLang="hu-HU" sz="1200" u="none" dirty="0"/>
          </a:p>
          <a:p>
            <a:pPr eaLnBrk="1" hangingPunct="1"/>
            <a:r>
              <a:rPr lang="hu-HU" altLang="hu-HU" sz="1200" u="none" dirty="0"/>
              <a:t>	Azonos tanulmányi területen továbbhaladva, </a:t>
            </a:r>
          </a:p>
          <a:p>
            <a:pPr eaLnBrk="1" hangingPunct="1"/>
            <a:r>
              <a:rPr lang="hu-HU" altLang="hu-HU" sz="1200" u="none" dirty="0"/>
              <a:t>	a felsőoktatási alapképzésben általában beszámítanak tanulmányokat (kreditpontokat)</a:t>
            </a:r>
          </a:p>
          <a:p>
            <a:pPr eaLnBrk="1" hangingPunct="1"/>
            <a:r>
              <a:rPr lang="hu-HU" altLang="hu-HU" sz="1200" u="none" dirty="0"/>
              <a:t>	</a:t>
            </a:r>
          </a:p>
          <a:p>
            <a:pPr eaLnBrk="1" hangingPunct="1"/>
            <a:r>
              <a:rPr lang="hu-HU" altLang="hu-HU" sz="1200" u="none" dirty="0"/>
              <a:t>Bővebb tájékozódási lehetőség: </a:t>
            </a:r>
          </a:p>
          <a:p>
            <a:pPr eaLnBrk="1" hangingPunct="1"/>
            <a:r>
              <a:rPr lang="hu-HU" altLang="hu-HU" sz="1200" u="none" dirty="0"/>
              <a:t>	</a:t>
            </a:r>
            <a:r>
              <a:rPr lang="hu-HU" altLang="hu-HU" sz="1200" u="none" dirty="0" err="1">
                <a:hlinkClick r:id="rId3"/>
              </a:rPr>
              <a:t>felvi.hu</a:t>
            </a:r>
            <a:r>
              <a:rPr lang="hu-HU" altLang="hu-HU" sz="1200" u="none" dirty="0">
                <a:hlinkClick r:id="rId3"/>
              </a:rPr>
              <a:t>/</a:t>
            </a:r>
            <a:r>
              <a:rPr lang="hu-HU" altLang="hu-HU" sz="1200" u="none" dirty="0" err="1">
                <a:hlinkClick r:id="rId3"/>
              </a:rPr>
              <a:t>felveteli</a:t>
            </a:r>
            <a:r>
              <a:rPr lang="hu-HU" altLang="hu-HU" sz="1200" u="none" dirty="0">
                <a:hlinkClick r:id="rId3"/>
              </a:rPr>
              <a:t>/szakok_</a:t>
            </a:r>
            <a:r>
              <a:rPr lang="hu-HU" altLang="hu-HU" sz="1200" u="none" dirty="0" err="1">
                <a:hlinkClick r:id="rId3"/>
              </a:rPr>
              <a:t>kepzesek</a:t>
            </a:r>
            <a:endParaRPr lang="hu-HU" altLang="hu-HU" sz="1200" u="none" dirty="0"/>
          </a:p>
          <a:p>
            <a:pPr eaLnBrk="1" hangingPunct="1"/>
            <a:endParaRPr lang="hu-HU" altLang="hu-HU" sz="1200" u="none" dirty="0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987675" y="1052513"/>
            <a:ext cx="2952750" cy="376237"/>
          </a:xfrm>
          <a:prstGeom prst="rect">
            <a:avLst/>
          </a:prstGeom>
          <a:solidFill>
            <a:schemeClr val="hlink"/>
          </a:solidFill>
          <a:ln w="9525">
            <a:solidFill>
              <a:srgbClr val="14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u="none">
                <a:solidFill>
                  <a:srgbClr val="140000"/>
                </a:solidFill>
              </a:rPr>
              <a:t>A felsőoktatási szakképzés</a:t>
            </a:r>
          </a:p>
        </p:txBody>
      </p:sp>
      <p:sp>
        <p:nvSpPr>
          <p:cNvPr id="7172" name="Rectangle 37">
            <a:hlinkClick r:id="rId4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u="none">
                <a:solidFill>
                  <a:schemeClr val="bg1"/>
                </a:solidFill>
              </a:rPr>
              <a:t>1088 Budapest, Vas u. 8. –</a:t>
            </a:r>
            <a:r>
              <a:rPr lang="hu-HU" altLang="hu-HU" sz="1000" u="none"/>
              <a:t> </a:t>
            </a:r>
            <a:r>
              <a:rPr lang="hu-HU" altLang="hu-HU" sz="1000" u="none">
                <a:solidFill>
                  <a:schemeClr val="bg1"/>
                </a:solidFill>
              </a:rPr>
              <a:t>telefon: (1) 338-2156 – honlap: </a:t>
            </a:r>
            <a:r>
              <a:rPr lang="hu-HU" altLang="hu-HU" sz="100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>
                <a:solidFill>
                  <a:schemeClr val="bg1"/>
                </a:solidFill>
              </a:rPr>
              <a:t>  –  e-mail: </a:t>
            </a:r>
            <a:r>
              <a:rPr lang="hu-HU" altLang="hu-HU" sz="100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7173" name="Picture 39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38" descr="fpsz_ca">
            <a:hlinkClick r:id="rId4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28050" y="0"/>
            <a:ext cx="615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132138" y="692150"/>
            <a:ext cx="2736850" cy="376238"/>
          </a:xfrm>
          <a:prstGeom prst="rect">
            <a:avLst/>
          </a:prstGeom>
          <a:solidFill>
            <a:schemeClr val="hlink"/>
          </a:solidFill>
          <a:ln w="9525">
            <a:solidFill>
              <a:srgbClr val="14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u="none">
                <a:solidFill>
                  <a:srgbClr val="140000"/>
                </a:solidFill>
              </a:rPr>
              <a:t>A felsőoktatás</a:t>
            </a:r>
            <a:r>
              <a:rPr lang="hu-HU" altLang="hu-HU" u="none">
                <a:solidFill>
                  <a:schemeClr val="bg2"/>
                </a:solidFill>
              </a:rPr>
              <a:t> </a:t>
            </a:r>
            <a:r>
              <a:rPr lang="hu-HU" altLang="hu-HU" u="none">
                <a:solidFill>
                  <a:srgbClr val="140000"/>
                </a:solidFill>
              </a:rPr>
              <a:t>rendszere</a:t>
            </a:r>
          </a:p>
        </p:txBody>
      </p:sp>
      <p:sp>
        <p:nvSpPr>
          <p:cNvPr id="168965" name="Rectangle 5"/>
          <p:cNvSpPr>
            <a:spLocks noChangeArrowheads="1"/>
          </p:cNvSpPr>
          <p:nvPr/>
        </p:nvSpPr>
        <p:spPr bwMode="auto">
          <a:xfrm>
            <a:off x="971550" y="2205038"/>
            <a:ext cx="3025775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Alapképzés (BA / BSc)</a:t>
            </a:r>
          </a:p>
          <a:p>
            <a:pPr algn="ctr" eaLnBrk="1" hangingPunct="1"/>
            <a:r>
              <a:rPr lang="hu-HU" altLang="hu-HU" sz="1200" u="none">
                <a:solidFill>
                  <a:schemeClr val="bg1"/>
                </a:solidFill>
              </a:rPr>
              <a:t>„Bachelor” szint, „főiskolai végzettség”</a:t>
            </a:r>
          </a:p>
          <a:p>
            <a:pPr algn="ctr" eaLnBrk="1" hangingPunct="1"/>
            <a:r>
              <a:rPr lang="hu-HU" altLang="hu-HU" sz="1200" u="none">
                <a:solidFill>
                  <a:schemeClr val="bg1"/>
                </a:solidFill>
              </a:rPr>
              <a:t>általában 6 félév</a:t>
            </a: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971550" y="3068638"/>
            <a:ext cx="3025775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Mesterképzés (MA / MSc)</a:t>
            </a:r>
          </a:p>
          <a:p>
            <a:pPr algn="ctr" eaLnBrk="1" hangingPunct="1"/>
            <a:r>
              <a:rPr lang="hu-HU" altLang="hu-HU" sz="1200" u="none">
                <a:solidFill>
                  <a:schemeClr val="bg1"/>
                </a:solidFill>
              </a:rPr>
              <a:t>„Master” szint, „egyetemi végzettség”</a:t>
            </a:r>
          </a:p>
          <a:p>
            <a:pPr algn="ctr" eaLnBrk="1" hangingPunct="1"/>
            <a:r>
              <a:rPr lang="hu-HU" altLang="hu-HU" sz="1200" u="none">
                <a:solidFill>
                  <a:schemeClr val="bg1"/>
                </a:solidFill>
              </a:rPr>
              <a:t>általában 4 félév</a:t>
            </a:r>
          </a:p>
        </p:txBody>
      </p:sp>
      <p:sp>
        <p:nvSpPr>
          <p:cNvPr id="168967" name="Rectangle 7"/>
          <p:cNvSpPr>
            <a:spLocks noChangeArrowheads="1"/>
          </p:cNvSpPr>
          <p:nvPr/>
        </p:nvSpPr>
        <p:spPr bwMode="auto">
          <a:xfrm>
            <a:off x="900113" y="5013325"/>
            <a:ext cx="3025775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Doktori képzés (PhD / DLA)</a:t>
            </a:r>
          </a:p>
          <a:p>
            <a:pPr algn="ctr" eaLnBrk="1" hangingPunct="1"/>
            <a:r>
              <a:rPr lang="hu-HU" altLang="hu-HU" sz="1200" u="none">
                <a:solidFill>
                  <a:schemeClr val="bg1"/>
                </a:solidFill>
              </a:rPr>
              <a:t>6 félév</a:t>
            </a:r>
          </a:p>
        </p:txBody>
      </p:sp>
      <p:sp>
        <p:nvSpPr>
          <p:cNvPr id="168968" name="Rectangle 8"/>
          <p:cNvSpPr>
            <a:spLocks noChangeArrowheads="1"/>
          </p:cNvSpPr>
          <p:nvPr/>
        </p:nvSpPr>
        <p:spPr bwMode="auto">
          <a:xfrm>
            <a:off x="5003800" y="5013325"/>
            <a:ext cx="3025775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Szakirányú továbbképzés</a:t>
            </a:r>
          </a:p>
          <a:p>
            <a:pPr algn="ctr" eaLnBrk="1" hangingPunct="1"/>
            <a:r>
              <a:rPr lang="hu-HU" altLang="hu-HU" u="none"/>
              <a:t>„posztgraduális” képzés</a:t>
            </a:r>
          </a:p>
          <a:p>
            <a:pPr algn="ctr" eaLnBrk="1" hangingPunct="1"/>
            <a:r>
              <a:rPr lang="hu-HU" altLang="hu-HU" sz="1200" u="none">
                <a:solidFill>
                  <a:schemeClr val="bg1"/>
                </a:solidFill>
              </a:rPr>
              <a:t>általában 4 félév</a:t>
            </a:r>
          </a:p>
        </p:txBody>
      </p:sp>
      <p:sp>
        <p:nvSpPr>
          <p:cNvPr id="168969" name="Rectangle 9"/>
          <p:cNvSpPr>
            <a:spLocks noChangeArrowheads="1"/>
          </p:cNvSpPr>
          <p:nvPr/>
        </p:nvSpPr>
        <p:spPr bwMode="auto">
          <a:xfrm>
            <a:off x="3995738" y="2205038"/>
            <a:ext cx="2016125" cy="172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u="none"/>
              <a:t>„Osztatlan” </a:t>
            </a:r>
          </a:p>
          <a:p>
            <a:pPr algn="ctr" eaLnBrk="1" hangingPunct="1"/>
            <a:r>
              <a:rPr lang="hu-HU" altLang="hu-HU" u="none"/>
              <a:t>egyetemi képzés</a:t>
            </a:r>
          </a:p>
          <a:p>
            <a:pPr algn="ctr" eaLnBrk="1" hangingPunct="1"/>
            <a:r>
              <a:rPr lang="hu-HU" altLang="hu-HU" sz="1200" u="none">
                <a:solidFill>
                  <a:schemeClr val="bg1"/>
                </a:solidFill>
              </a:rPr>
              <a:t>(pl. orvos, jogász, </a:t>
            </a:r>
          </a:p>
          <a:p>
            <a:pPr algn="ctr" eaLnBrk="1" hangingPunct="1"/>
            <a:r>
              <a:rPr lang="hu-HU" altLang="hu-HU" sz="1200" u="none">
                <a:solidFill>
                  <a:schemeClr val="bg1"/>
                </a:solidFill>
              </a:rPr>
              <a:t>építészmérnök)</a:t>
            </a:r>
          </a:p>
          <a:p>
            <a:pPr algn="ctr" eaLnBrk="1" hangingPunct="1"/>
            <a:r>
              <a:rPr lang="hu-HU" altLang="hu-HU" u="none"/>
              <a:t>MA / MSc</a:t>
            </a:r>
          </a:p>
          <a:p>
            <a:pPr algn="ctr" eaLnBrk="1" hangingPunct="1"/>
            <a:r>
              <a:rPr lang="hu-HU" altLang="hu-HU" sz="1200" u="none">
                <a:solidFill>
                  <a:schemeClr val="bg1"/>
                </a:solidFill>
              </a:rPr>
              <a:t>általában 10 félév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539750" y="1484313"/>
            <a:ext cx="37449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600" u="none"/>
              <a:t>A felsőoktatás – a „bolognai rendszer” </a:t>
            </a:r>
          </a:p>
          <a:p>
            <a:pPr eaLnBrk="1" hangingPunct="1"/>
            <a:r>
              <a:rPr lang="hu-HU" altLang="hu-HU" sz="1600" u="none"/>
              <a:t>bevezetése után – kétlépcsős lett:</a:t>
            </a:r>
          </a:p>
        </p:txBody>
      </p:sp>
      <p:sp>
        <p:nvSpPr>
          <p:cNvPr id="168971" name="Text Box 11"/>
          <p:cNvSpPr txBox="1">
            <a:spLocks noChangeArrowheads="1"/>
          </p:cNvSpPr>
          <p:nvPr/>
        </p:nvSpPr>
        <p:spPr bwMode="auto">
          <a:xfrm>
            <a:off x="4284663" y="1484313"/>
            <a:ext cx="37449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600" u="none" dirty="0"/>
              <a:t>Kivéve néhány – csak </a:t>
            </a:r>
            <a:r>
              <a:rPr lang="hu-HU" altLang="hu-HU" sz="1600" u="none" dirty="0" err="1"/>
              <a:t>master</a:t>
            </a:r>
            <a:r>
              <a:rPr lang="hu-HU" altLang="hu-HU" sz="1600" u="none" dirty="0"/>
              <a:t> szinten tanulható – szakot:</a:t>
            </a:r>
          </a:p>
        </p:txBody>
      </p:sp>
      <p:sp>
        <p:nvSpPr>
          <p:cNvPr id="168972" name="Text Box 12"/>
          <p:cNvSpPr txBox="1">
            <a:spLocks noChangeArrowheads="1"/>
          </p:cNvSpPr>
          <p:nvPr/>
        </p:nvSpPr>
        <p:spPr bwMode="auto">
          <a:xfrm>
            <a:off x="4932363" y="4437063"/>
            <a:ext cx="33115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600" u="none"/>
              <a:t>Bachelor vagy master diploma megszerzése után lehetséges:</a:t>
            </a:r>
          </a:p>
        </p:txBody>
      </p:sp>
      <p:sp>
        <p:nvSpPr>
          <p:cNvPr id="168973" name="Text Box 13"/>
          <p:cNvSpPr txBox="1">
            <a:spLocks noChangeArrowheads="1"/>
          </p:cNvSpPr>
          <p:nvPr/>
        </p:nvSpPr>
        <p:spPr bwMode="auto">
          <a:xfrm>
            <a:off x="827088" y="4437063"/>
            <a:ext cx="33115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sz="1600" u="none"/>
              <a:t>A master diploma megszerzése </a:t>
            </a:r>
          </a:p>
          <a:p>
            <a:pPr eaLnBrk="1" hangingPunct="1"/>
            <a:r>
              <a:rPr lang="hu-HU" altLang="hu-HU" sz="1600" u="none"/>
              <a:t>után lehetséges:</a:t>
            </a:r>
          </a:p>
        </p:txBody>
      </p:sp>
      <p:sp>
        <p:nvSpPr>
          <p:cNvPr id="8204" name="Rectangle 37">
            <a:hlinkClick r:id="rId3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u="none">
                <a:solidFill>
                  <a:schemeClr val="bg1"/>
                </a:solidFill>
              </a:rPr>
              <a:t>1088 Budapest, Vas u. 8. –</a:t>
            </a:r>
            <a:r>
              <a:rPr lang="hu-HU" altLang="hu-HU" sz="1000" u="none"/>
              <a:t> </a:t>
            </a:r>
            <a:r>
              <a:rPr lang="hu-HU" altLang="hu-HU" sz="1000" u="none">
                <a:solidFill>
                  <a:schemeClr val="bg1"/>
                </a:solidFill>
              </a:rPr>
              <a:t>telefon: (1) 338-2156 – honlap: </a:t>
            </a:r>
            <a:r>
              <a:rPr lang="hu-HU" altLang="hu-HU" sz="100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>
                <a:solidFill>
                  <a:schemeClr val="bg1"/>
                </a:solidFill>
              </a:rPr>
              <a:t>  –  e-mail: </a:t>
            </a:r>
            <a:r>
              <a:rPr lang="hu-HU" altLang="hu-HU" sz="100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8205" name="Picture 39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6" name="Picture 38" descr="fpsz_ca">
            <a:hlinkClick r:id="rId3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28050" y="0"/>
            <a:ext cx="615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5" grpId="0" animBg="1"/>
      <p:bldP spid="168966" grpId="0" animBg="1"/>
      <p:bldP spid="168967" grpId="0" animBg="1"/>
      <p:bldP spid="168968" grpId="0" animBg="1"/>
      <p:bldP spid="168969" grpId="0" animBg="1"/>
      <p:bldP spid="168971" grpId="0"/>
      <p:bldP spid="168972" grpId="0"/>
      <p:bldP spid="1689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250825" y="5013325"/>
            <a:ext cx="88931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hu-HU" altLang="hu-HU" u="none" dirty="0"/>
              <a:t>A felsőoktatási intézmények </a:t>
            </a:r>
          </a:p>
          <a:p>
            <a:pPr eaLnBrk="1" hangingPunct="1"/>
            <a:r>
              <a:rPr lang="hu-HU" altLang="hu-HU" u="none" dirty="0"/>
              <a:t>15 tanulmányi területen, mintegy 140 </a:t>
            </a:r>
            <a:r>
              <a:rPr lang="hu-HU" altLang="hu-HU" u="none" dirty="0" smtClean="0"/>
              <a:t>alap- és osztatlan képzést </a:t>
            </a:r>
            <a:r>
              <a:rPr lang="hu-HU" altLang="hu-HU" u="none" dirty="0"/>
              <a:t>hirdetnek meg.</a:t>
            </a:r>
          </a:p>
          <a:p>
            <a:pPr eaLnBrk="1" hangingPunct="1"/>
            <a:r>
              <a:rPr lang="hu-HU" altLang="hu-HU" u="none" dirty="0"/>
              <a:t>	Részletes tájékozódás: </a:t>
            </a:r>
            <a:r>
              <a:rPr lang="hu-HU" altLang="hu-HU" u="none" dirty="0">
                <a:hlinkClick r:id="rId3"/>
              </a:rPr>
              <a:t>http://www.felvi.hu</a:t>
            </a:r>
            <a:endParaRPr lang="hu-HU" altLang="hu-HU" u="none" dirty="0"/>
          </a:p>
          <a:p>
            <a:pPr eaLnBrk="1" hangingPunct="1"/>
            <a:r>
              <a:rPr lang="hu-HU" altLang="hu-HU" u="none" dirty="0"/>
              <a:t>	A szakok leírásait összegyűjtve </a:t>
            </a:r>
            <a:r>
              <a:rPr lang="hu-HU" altLang="hu-HU" u="none" dirty="0">
                <a:hlinkClick r:id="rId4"/>
              </a:rPr>
              <a:t>itt töltheted le</a:t>
            </a:r>
            <a:endParaRPr lang="hu-HU" altLang="hu-HU" u="none" dirty="0"/>
          </a:p>
        </p:txBody>
      </p:sp>
      <p:sp>
        <p:nvSpPr>
          <p:cNvPr id="9219" name="AutoShape 29">
            <a:hlinkClick r:id="rId5"/>
          </p:cNvPr>
          <p:cNvSpPr>
            <a:spLocks noChangeArrowheads="1"/>
          </p:cNvSpPr>
          <p:nvPr/>
        </p:nvSpPr>
        <p:spPr bwMode="auto">
          <a:xfrm>
            <a:off x="611188" y="1628775"/>
            <a:ext cx="1152525" cy="649288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Művészet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20" name="AutoShape 30">
            <a:hlinkClick r:id="rId6"/>
          </p:cNvPr>
          <p:cNvSpPr>
            <a:spLocks noChangeArrowheads="1"/>
          </p:cNvSpPr>
          <p:nvPr/>
        </p:nvSpPr>
        <p:spPr bwMode="auto">
          <a:xfrm>
            <a:off x="2051050" y="1628775"/>
            <a:ext cx="1152525" cy="649288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>
                <a:solidFill>
                  <a:srgbClr val="140000"/>
                </a:solidFill>
                <a:latin typeface="Arial" charset="0"/>
              </a:rPr>
              <a:t>Művészet-</a:t>
            </a:r>
          </a:p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közvetítés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21" name="AutoShape 31"/>
          <p:cNvSpPr>
            <a:spLocks noChangeArrowheads="1"/>
          </p:cNvSpPr>
          <p:nvPr/>
        </p:nvSpPr>
        <p:spPr bwMode="auto">
          <a:xfrm>
            <a:off x="3419475" y="1628775"/>
            <a:ext cx="1152525" cy="64928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>
                <a:solidFill>
                  <a:srgbClr val="140000"/>
                </a:solidFill>
                <a:latin typeface="Arial" charset="0"/>
              </a:rPr>
              <a:t>Hitéleti</a:t>
            </a:r>
          </a:p>
        </p:txBody>
      </p:sp>
      <p:sp>
        <p:nvSpPr>
          <p:cNvPr id="9222" name="AutoShape 32">
            <a:hlinkClick r:id="rId7"/>
          </p:cNvPr>
          <p:cNvSpPr>
            <a:spLocks noChangeArrowheads="1"/>
          </p:cNvSpPr>
          <p:nvPr/>
        </p:nvSpPr>
        <p:spPr bwMode="auto">
          <a:xfrm>
            <a:off x="1331913" y="2565400"/>
            <a:ext cx="1152525" cy="64928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>
                <a:solidFill>
                  <a:srgbClr val="140000"/>
                </a:solidFill>
                <a:latin typeface="Arial" charset="0"/>
              </a:rPr>
              <a:t>Bölcsészet-</a:t>
            </a:r>
          </a:p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tudomány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23" name="AutoShape 33">
            <a:hlinkClick r:id="rId8"/>
          </p:cNvPr>
          <p:cNvSpPr>
            <a:spLocks noChangeArrowheads="1"/>
          </p:cNvSpPr>
          <p:nvPr/>
        </p:nvSpPr>
        <p:spPr bwMode="auto">
          <a:xfrm>
            <a:off x="2771775" y="2565400"/>
            <a:ext cx="1152525" cy="64928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Pedagógus-</a:t>
            </a:r>
          </a:p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képzés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24" name="AutoShape 34">
            <a:hlinkClick r:id="rId9"/>
          </p:cNvPr>
          <p:cNvSpPr>
            <a:spLocks noChangeArrowheads="1"/>
          </p:cNvSpPr>
          <p:nvPr/>
        </p:nvSpPr>
        <p:spPr bwMode="auto">
          <a:xfrm>
            <a:off x="2124075" y="3500438"/>
            <a:ext cx="1152525" cy="649287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>
                <a:solidFill>
                  <a:srgbClr val="140000"/>
                </a:solidFill>
                <a:latin typeface="Arial" charset="0"/>
              </a:rPr>
              <a:t>Társadalom-</a:t>
            </a:r>
          </a:p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tudomány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25" name="AutoShape 35">
            <a:hlinkClick r:id="rId10"/>
          </p:cNvPr>
          <p:cNvSpPr>
            <a:spLocks noChangeArrowheads="1"/>
          </p:cNvSpPr>
          <p:nvPr/>
        </p:nvSpPr>
        <p:spPr bwMode="auto">
          <a:xfrm>
            <a:off x="2843213" y="4365625"/>
            <a:ext cx="1152525" cy="649288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Állam-</a:t>
            </a:r>
          </a:p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tudományi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26" name="AutoShape 36">
            <a:hlinkClick r:id="rId11"/>
          </p:cNvPr>
          <p:cNvSpPr>
            <a:spLocks noChangeArrowheads="1"/>
          </p:cNvSpPr>
          <p:nvPr/>
        </p:nvSpPr>
        <p:spPr bwMode="auto">
          <a:xfrm>
            <a:off x="3492500" y="3500438"/>
            <a:ext cx="1152525" cy="649287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>
                <a:solidFill>
                  <a:srgbClr val="140000"/>
                </a:solidFill>
                <a:latin typeface="Arial" charset="0"/>
              </a:rPr>
              <a:t>Jogi</a:t>
            </a:r>
          </a:p>
        </p:txBody>
      </p:sp>
      <p:sp>
        <p:nvSpPr>
          <p:cNvPr id="9227" name="AutoShape 37">
            <a:hlinkClick r:id="rId12"/>
          </p:cNvPr>
          <p:cNvSpPr>
            <a:spLocks noChangeArrowheads="1"/>
          </p:cNvSpPr>
          <p:nvPr/>
        </p:nvSpPr>
        <p:spPr bwMode="auto">
          <a:xfrm>
            <a:off x="4211638" y="4365625"/>
            <a:ext cx="1152525" cy="649288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>
                <a:solidFill>
                  <a:srgbClr val="140000"/>
                </a:solidFill>
                <a:latin typeface="Arial" charset="0"/>
              </a:rPr>
              <a:t>Sport-</a:t>
            </a:r>
          </a:p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tudomány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28" name="AutoShape 38">
            <a:hlinkClick r:id="rId13"/>
          </p:cNvPr>
          <p:cNvSpPr>
            <a:spLocks noChangeArrowheads="1"/>
          </p:cNvSpPr>
          <p:nvPr/>
        </p:nvSpPr>
        <p:spPr bwMode="auto">
          <a:xfrm>
            <a:off x="5580063" y="4365625"/>
            <a:ext cx="1152525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400" u="none" dirty="0" smtClean="0">
                <a:solidFill>
                  <a:srgbClr val="140000"/>
                </a:solidFill>
                <a:latin typeface="Arial" charset="0"/>
              </a:rPr>
              <a:t>Orvos- </a:t>
            </a:r>
          </a:p>
          <a:p>
            <a:pPr algn="ctr" eaLnBrk="1" hangingPunct="1"/>
            <a:r>
              <a:rPr lang="hu-HU" altLang="hu-HU" sz="1400" u="none" dirty="0" smtClean="0">
                <a:solidFill>
                  <a:srgbClr val="140000"/>
                </a:solidFill>
                <a:latin typeface="Arial" charset="0"/>
              </a:rPr>
              <a:t>és egészség-</a:t>
            </a:r>
            <a:endParaRPr lang="hu-HU" altLang="hu-HU" sz="1400" u="none" dirty="0">
              <a:solidFill>
                <a:srgbClr val="140000"/>
              </a:solidFill>
              <a:latin typeface="Arial" charset="0"/>
            </a:endParaRPr>
          </a:p>
          <a:p>
            <a:pPr algn="ctr" eaLnBrk="1" hangingPunct="1"/>
            <a:r>
              <a:rPr lang="hu-HU" altLang="hu-HU" sz="1400" u="none" dirty="0" smtClean="0">
                <a:solidFill>
                  <a:srgbClr val="140000"/>
                </a:solidFill>
                <a:latin typeface="Arial" charset="0"/>
              </a:rPr>
              <a:t>tudomány</a:t>
            </a:r>
            <a:endParaRPr lang="hu-HU" altLang="hu-HU" sz="14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29" name="AutoShape 39">
            <a:hlinkClick r:id="rId14"/>
          </p:cNvPr>
          <p:cNvSpPr>
            <a:spLocks noChangeArrowheads="1"/>
          </p:cNvSpPr>
          <p:nvPr/>
        </p:nvSpPr>
        <p:spPr bwMode="auto">
          <a:xfrm>
            <a:off x="6948488" y="4365625"/>
            <a:ext cx="1152525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Agrár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30" name="AutoShape 40">
            <a:hlinkClick r:id="rId15"/>
          </p:cNvPr>
          <p:cNvSpPr>
            <a:spLocks noChangeArrowheads="1"/>
          </p:cNvSpPr>
          <p:nvPr/>
        </p:nvSpPr>
        <p:spPr bwMode="auto">
          <a:xfrm>
            <a:off x="4859338" y="3500438"/>
            <a:ext cx="1152525" cy="64928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>
                <a:solidFill>
                  <a:srgbClr val="140000"/>
                </a:solidFill>
                <a:latin typeface="Arial" charset="0"/>
              </a:rPr>
              <a:t>Gazdaság-</a:t>
            </a:r>
          </a:p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tudományok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31" name="AutoShape 41">
            <a:hlinkClick r:id="rId16"/>
          </p:cNvPr>
          <p:cNvSpPr>
            <a:spLocks noChangeArrowheads="1"/>
          </p:cNvSpPr>
          <p:nvPr/>
        </p:nvSpPr>
        <p:spPr bwMode="auto">
          <a:xfrm>
            <a:off x="6227763" y="3500438"/>
            <a:ext cx="1152525" cy="649287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>
                <a:solidFill>
                  <a:srgbClr val="140000"/>
                </a:solidFill>
                <a:latin typeface="Arial" charset="0"/>
              </a:rPr>
              <a:t>Természet-</a:t>
            </a:r>
          </a:p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tudomány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32" name="AutoShape 42">
            <a:hlinkClick r:id="rId17"/>
          </p:cNvPr>
          <p:cNvSpPr>
            <a:spLocks noChangeArrowheads="1"/>
          </p:cNvSpPr>
          <p:nvPr/>
        </p:nvSpPr>
        <p:spPr bwMode="auto">
          <a:xfrm>
            <a:off x="5580063" y="2636838"/>
            <a:ext cx="1152525" cy="649287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 dirty="0" smtClean="0">
                <a:solidFill>
                  <a:srgbClr val="140000"/>
                </a:solidFill>
                <a:latin typeface="Arial" charset="0"/>
              </a:rPr>
              <a:t>Informatika</a:t>
            </a:r>
            <a:endParaRPr lang="hu-HU" altLang="hu-HU" sz="1600" u="none" dirty="0">
              <a:solidFill>
                <a:srgbClr val="140000"/>
              </a:solidFill>
              <a:latin typeface="Arial" charset="0"/>
            </a:endParaRPr>
          </a:p>
        </p:txBody>
      </p:sp>
      <p:sp>
        <p:nvSpPr>
          <p:cNvPr id="9233" name="AutoShape 43">
            <a:hlinkClick r:id="rId18"/>
          </p:cNvPr>
          <p:cNvSpPr>
            <a:spLocks noChangeArrowheads="1"/>
          </p:cNvSpPr>
          <p:nvPr/>
        </p:nvSpPr>
        <p:spPr bwMode="auto">
          <a:xfrm>
            <a:off x="6948488" y="2636838"/>
            <a:ext cx="1152525" cy="649287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hu-HU" altLang="hu-HU" sz="1600" u="none">
                <a:solidFill>
                  <a:srgbClr val="140000"/>
                </a:solidFill>
                <a:latin typeface="Arial" charset="0"/>
              </a:rPr>
              <a:t>Műszaki</a:t>
            </a:r>
          </a:p>
        </p:txBody>
      </p:sp>
      <p:sp>
        <p:nvSpPr>
          <p:cNvPr id="9234" name="Text Box 44"/>
          <p:cNvSpPr txBox="1">
            <a:spLocks noChangeArrowheads="1"/>
          </p:cNvSpPr>
          <p:nvPr/>
        </p:nvSpPr>
        <p:spPr bwMode="auto">
          <a:xfrm>
            <a:off x="2124075" y="836613"/>
            <a:ext cx="4537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u="none"/>
              <a:t>A felsőoktatás tanulmányi területei</a:t>
            </a:r>
          </a:p>
          <a:p>
            <a:pPr algn="ctr" eaLnBrk="1" hangingPunct="1">
              <a:spcBef>
                <a:spcPct val="50000"/>
              </a:spcBef>
            </a:pPr>
            <a:r>
              <a:rPr lang="hu-HU" altLang="hu-HU" sz="1200" u="none"/>
              <a:t>(a területekre kattintva megnyílik annak tartalma)</a:t>
            </a:r>
          </a:p>
        </p:txBody>
      </p:sp>
      <p:sp>
        <p:nvSpPr>
          <p:cNvPr id="9235" name="Rectangle 37">
            <a:hlinkClick r:id="rId19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u="none">
                <a:solidFill>
                  <a:schemeClr val="bg1"/>
                </a:solidFill>
              </a:rPr>
              <a:t>1088 Budapest, Vas u. 8. –</a:t>
            </a:r>
            <a:r>
              <a:rPr lang="hu-HU" altLang="hu-HU" sz="1000" u="none"/>
              <a:t> </a:t>
            </a:r>
            <a:r>
              <a:rPr lang="hu-HU" altLang="hu-HU" sz="1000" u="none">
                <a:solidFill>
                  <a:schemeClr val="bg1"/>
                </a:solidFill>
              </a:rPr>
              <a:t>telefon: (1) 338-2156 – honlap: </a:t>
            </a:r>
            <a:r>
              <a:rPr lang="hu-HU" altLang="hu-HU" sz="100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>
                <a:solidFill>
                  <a:schemeClr val="bg1"/>
                </a:solidFill>
              </a:rPr>
              <a:t>  –  e-mail: </a:t>
            </a:r>
            <a:r>
              <a:rPr lang="hu-HU" altLang="hu-HU" sz="100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9236" name="Picture 39">
            <a:hlinkClick r:id="rId19"/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37" name="Picture 38" descr="fpsz_ca">
            <a:hlinkClick r:id="rId19"/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28050" y="0"/>
            <a:ext cx="615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578792" y="1079415"/>
            <a:ext cx="7416800" cy="5555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600" u="none" dirty="0"/>
              <a:t>Az érettségi előtti év második felében </a:t>
            </a:r>
          </a:p>
          <a:p>
            <a:pPr eaLnBrk="1" hangingPunct="1">
              <a:spcBef>
                <a:spcPct val="50000"/>
              </a:spcBef>
            </a:pPr>
            <a:r>
              <a:rPr lang="hu-HU" altLang="hu-HU" sz="1600" u="none" dirty="0"/>
              <a:t>javasoljuk Tanácsadónk által működtetett</a:t>
            </a:r>
          </a:p>
          <a:p>
            <a:pPr eaLnBrk="1" hangingPunct="1">
              <a:spcBef>
                <a:spcPct val="50000"/>
              </a:spcBef>
            </a:pPr>
            <a:r>
              <a:rPr lang="hu-HU" altLang="hu-HU" sz="2200" b="1" dirty="0">
                <a:solidFill>
                  <a:srgbClr val="FFCC00"/>
                </a:solidFill>
                <a:hlinkClick r:id="rId3"/>
              </a:rPr>
              <a:t>KOM-PASSZ </a:t>
            </a:r>
            <a:r>
              <a:rPr lang="hu-HU" altLang="hu-HU" sz="2200" b="1" dirty="0" err="1">
                <a:solidFill>
                  <a:srgbClr val="FFCC00"/>
                </a:solidFill>
                <a:hlinkClick r:id="rId3"/>
              </a:rPr>
              <a:t>program</a:t>
            </a:r>
            <a:r>
              <a:rPr lang="hu-HU" altLang="hu-HU" sz="1600" u="none" dirty="0" err="1"/>
              <a:t>-ban</a:t>
            </a:r>
            <a:r>
              <a:rPr lang="hu-HU" altLang="hu-HU" sz="1600" u="none" dirty="0"/>
              <a:t> való részvételt.</a:t>
            </a:r>
          </a:p>
          <a:p>
            <a:pPr eaLnBrk="1" hangingPunct="1">
              <a:spcBef>
                <a:spcPct val="50000"/>
              </a:spcBef>
            </a:pPr>
            <a:r>
              <a:rPr lang="hu-HU" altLang="hu-HU" sz="1600" u="none" dirty="0"/>
              <a:t>	Segítséget nyújtunk a tájékozódáshoz</a:t>
            </a:r>
          </a:p>
          <a:p>
            <a:pPr lvl="3" eaLnBrk="1" hangingPunct="1">
              <a:spcBef>
                <a:spcPct val="50000"/>
              </a:spcBef>
              <a:buFontTx/>
              <a:buChar char="•"/>
            </a:pPr>
            <a:r>
              <a:rPr lang="hu-HU" altLang="hu-HU" sz="1600" u="none" dirty="0"/>
              <a:t> a képzések és foglalkozások világában</a:t>
            </a:r>
          </a:p>
          <a:p>
            <a:pPr lvl="3" eaLnBrk="1" hangingPunct="1">
              <a:spcBef>
                <a:spcPct val="50000"/>
              </a:spcBef>
              <a:buFontTx/>
              <a:buChar char="•"/>
            </a:pPr>
            <a:r>
              <a:rPr lang="hu-HU" altLang="hu-HU" sz="1600" u="none" dirty="0"/>
              <a:t> az önismeret területén</a:t>
            </a:r>
          </a:p>
          <a:p>
            <a:pPr eaLnBrk="1" hangingPunct="1">
              <a:spcBef>
                <a:spcPct val="50000"/>
              </a:spcBef>
            </a:pPr>
            <a:r>
              <a:rPr lang="hu-HU" altLang="hu-HU" sz="1600" u="none" dirty="0" smtClean="0"/>
              <a:t>Részletes </a:t>
            </a:r>
            <a:r>
              <a:rPr lang="hu-HU" altLang="hu-HU" sz="1600" u="none" dirty="0"/>
              <a:t>útmutató és jelentkezés: </a:t>
            </a:r>
            <a:r>
              <a:rPr lang="hu-HU" altLang="hu-HU" sz="1600" u="none" dirty="0" err="1" smtClean="0">
                <a:hlinkClick r:id="rId4"/>
              </a:rPr>
              <a:t>palyavalasztas.fpsz.hu</a:t>
            </a:r>
            <a:r>
              <a:rPr lang="hu-HU" altLang="hu-HU" sz="1600" u="none" dirty="0" smtClean="0">
                <a:hlinkClick r:id="rId4"/>
              </a:rPr>
              <a:t>/</a:t>
            </a:r>
            <a:r>
              <a:rPr lang="hu-HU" altLang="hu-HU" sz="1600" u="none" dirty="0" err="1" smtClean="0">
                <a:hlinkClick r:id="rId4"/>
              </a:rPr>
              <a:t>kom-passz</a:t>
            </a:r>
            <a:endParaRPr lang="hu-HU" altLang="hu-HU" sz="1600" u="none" dirty="0" smtClean="0"/>
          </a:p>
          <a:p>
            <a:pPr eaLnBrk="1" hangingPunct="1">
              <a:spcBef>
                <a:spcPct val="50000"/>
              </a:spcBef>
            </a:pPr>
            <a:endParaRPr lang="hu-HU" altLang="hu-HU" sz="1600" u="none" dirty="0"/>
          </a:p>
          <a:p>
            <a:pPr eaLnBrk="1" hangingPunct="1">
              <a:spcBef>
                <a:spcPct val="50000"/>
              </a:spcBef>
            </a:pPr>
            <a:endParaRPr lang="hu-HU" altLang="hu-HU" sz="1600" u="none" dirty="0" smtClean="0"/>
          </a:p>
          <a:p>
            <a:pPr eaLnBrk="1" hangingPunct="1">
              <a:spcBef>
                <a:spcPct val="50000"/>
              </a:spcBef>
            </a:pPr>
            <a:endParaRPr lang="hu-HU" altLang="hu-HU" sz="1600" u="none" dirty="0"/>
          </a:p>
          <a:p>
            <a:pPr eaLnBrk="1" hangingPunct="1">
              <a:spcBef>
                <a:spcPct val="50000"/>
              </a:spcBef>
            </a:pPr>
            <a:endParaRPr lang="hu-HU" altLang="hu-HU" sz="1600" u="none" dirty="0" smtClean="0"/>
          </a:p>
          <a:p>
            <a:pPr eaLnBrk="1" hangingPunct="1">
              <a:spcBef>
                <a:spcPct val="50000"/>
              </a:spcBef>
            </a:pPr>
            <a:r>
              <a:rPr lang="hu-HU" altLang="hu-HU" sz="1600" u="none" dirty="0" smtClean="0"/>
              <a:t>Személyes tanácsadásra itt  jelentkezhetsz: </a:t>
            </a:r>
            <a:r>
              <a:rPr lang="hu-HU" altLang="hu-HU" sz="1600" u="none" dirty="0" err="1" smtClean="0">
                <a:hlinkClick r:id="rId5"/>
              </a:rPr>
              <a:t>palyavalasztas.fpsz.hu</a:t>
            </a:r>
            <a:r>
              <a:rPr lang="hu-HU" altLang="hu-HU" sz="1600" u="none" dirty="0" smtClean="0">
                <a:hlinkClick r:id="rId5"/>
              </a:rPr>
              <a:t>/</a:t>
            </a:r>
            <a:r>
              <a:rPr lang="hu-HU" altLang="hu-HU" sz="1600" u="none" dirty="0" err="1" smtClean="0">
                <a:hlinkClick r:id="rId5"/>
              </a:rPr>
              <a:t>jelentkezes</a:t>
            </a:r>
            <a:endParaRPr lang="hu-HU" altLang="hu-HU" sz="1600" u="none" dirty="0" smtClean="0"/>
          </a:p>
          <a:p>
            <a:pPr eaLnBrk="1" hangingPunct="1">
              <a:spcBef>
                <a:spcPct val="50000"/>
              </a:spcBef>
            </a:pPr>
            <a:endParaRPr lang="hu-HU" altLang="hu-HU" sz="1600" u="none" dirty="0"/>
          </a:p>
          <a:p>
            <a:pPr eaLnBrk="1" hangingPunct="1">
              <a:spcBef>
                <a:spcPct val="50000"/>
              </a:spcBef>
            </a:pPr>
            <a:r>
              <a:rPr lang="hu-HU" altLang="hu-HU" sz="1600" u="none" dirty="0" smtClean="0"/>
              <a:t>      Kövess minket a </a:t>
            </a:r>
            <a:r>
              <a:rPr lang="hu-HU" altLang="hu-HU" sz="1600" u="none" dirty="0" err="1" smtClean="0"/>
              <a:t>Facebookon</a:t>
            </a:r>
            <a:r>
              <a:rPr lang="hu-HU" altLang="hu-HU" sz="1600" u="none" dirty="0" smtClean="0"/>
              <a:t>! </a:t>
            </a:r>
            <a:r>
              <a:rPr lang="hu-HU" altLang="hu-HU" sz="1600" u="none" dirty="0" err="1" smtClean="0">
                <a:hlinkClick r:id="rId6"/>
              </a:rPr>
              <a:t>fb.com</a:t>
            </a:r>
            <a:r>
              <a:rPr lang="hu-HU" altLang="hu-HU" sz="1600" u="none" dirty="0" smtClean="0">
                <a:hlinkClick r:id="rId6"/>
              </a:rPr>
              <a:t>/</a:t>
            </a:r>
            <a:r>
              <a:rPr lang="hu-HU" altLang="hu-HU" sz="1600" u="none" dirty="0" err="1" smtClean="0">
                <a:hlinkClick r:id="rId6"/>
              </a:rPr>
              <a:t>palyavalasztas</a:t>
            </a:r>
            <a:endParaRPr lang="hu-HU" altLang="hu-HU" sz="1600" u="none" dirty="0"/>
          </a:p>
          <a:p>
            <a:pPr eaLnBrk="1" hangingPunct="1">
              <a:spcBef>
                <a:spcPct val="50000"/>
              </a:spcBef>
            </a:pPr>
            <a:endParaRPr lang="hu-HU" altLang="hu-HU" sz="1200" u="none" dirty="0"/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161042" y="712703"/>
            <a:ext cx="6264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b="1" u="none" dirty="0">
                <a:solidFill>
                  <a:srgbClr val="FFCC00"/>
                </a:solidFill>
              </a:rPr>
              <a:t>Egyéb pályaválasztási segítségnyújtás:</a:t>
            </a:r>
          </a:p>
        </p:txBody>
      </p:sp>
      <p:pic>
        <p:nvPicPr>
          <p:cNvPr id="183304" name="Picture 8">
            <a:hlinkClick r:id="rId4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924" y="3850633"/>
            <a:ext cx="1368152" cy="101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5" name="Rectangle 37">
            <a:hlinkClick r:id="rId8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200" u="none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altLang="hu-HU" sz="1000" u="none">
                <a:solidFill>
                  <a:schemeClr val="bg1"/>
                </a:solidFill>
              </a:rPr>
              <a:t>1088 Budapest, Vas u. 8. –</a:t>
            </a:r>
            <a:r>
              <a:rPr lang="hu-HU" altLang="hu-HU" sz="1000" u="none"/>
              <a:t> </a:t>
            </a:r>
            <a:r>
              <a:rPr lang="hu-HU" altLang="hu-HU" sz="1000" u="none">
                <a:solidFill>
                  <a:schemeClr val="bg1"/>
                </a:solidFill>
              </a:rPr>
              <a:t>telefon: (1) 338-2156 – honlap: </a:t>
            </a:r>
            <a:r>
              <a:rPr lang="hu-HU" altLang="hu-HU" sz="100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>
                <a:solidFill>
                  <a:schemeClr val="bg1"/>
                </a:solidFill>
              </a:rPr>
              <a:t>  –  e-mail: </a:t>
            </a:r>
            <a:r>
              <a:rPr lang="hu-HU" altLang="hu-HU" sz="100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10246" name="Picture 39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1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7" name="Picture 38" descr="fpsz_ca">
            <a:hlinkClick r:id="rId8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3" r="10013" b="6561"/>
          <a:stretch>
            <a:fillRect/>
          </a:stretch>
        </p:blipFill>
        <p:spPr bwMode="auto">
          <a:xfrm>
            <a:off x="8528050" y="0"/>
            <a:ext cx="615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9" descr="Képtalálat a következőre: „facebook”"/>
          <p:cNvSpPr>
            <a:spLocks noChangeAspect="1" noChangeArrowheads="1"/>
          </p:cNvSpPr>
          <p:nvPr/>
        </p:nvSpPr>
        <p:spPr bwMode="auto">
          <a:xfrm>
            <a:off x="1635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761" y="5999007"/>
            <a:ext cx="319160" cy="31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ránytű">
  <a:themeElements>
    <a:clrScheme name="Iránytű 3">
      <a:dk1>
        <a:srgbClr val="860000"/>
      </a:dk1>
      <a:lt1>
        <a:srgbClr val="FFFFFF"/>
      </a:lt1>
      <a:dk2>
        <a:srgbClr val="800000"/>
      </a:dk2>
      <a:lt2>
        <a:srgbClr val="FFFFCC"/>
      </a:lt2>
      <a:accent1>
        <a:srgbClr val="FF6600"/>
      </a:accent1>
      <a:accent2>
        <a:srgbClr val="FF9933"/>
      </a:accent2>
      <a:accent3>
        <a:srgbClr val="C0AAAA"/>
      </a:accent3>
      <a:accent4>
        <a:srgbClr val="DADADA"/>
      </a:accent4>
      <a:accent5>
        <a:srgbClr val="FFB8AA"/>
      </a:accent5>
      <a:accent6>
        <a:srgbClr val="E78A2D"/>
      </a:accent6>
      <a:hlink>
        <a:srgbClr val="FFCC00"/>
      </a:hlink>
      <a:folHlink>
        <a:srgbClr val="CC9900"/>
      </a:folHlink>
    </a:clrScheme>
    <a:fontScheme name="Iránytű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Iránytű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ánytű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1744</TotalTime>
  <Words>808</Words>
  <Application>Microsoft Office PowerPoint</Application>
  <PresentationFormat>Diavetítés a képernyőre (4:3 oldalarány)</PresentationFormat>
  <Paragraphs>193</Paragraphs>
  <Slides>8</Slides>
  <Notes>8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Tahoma</vt:lpstr>
      <vt:lpstr>Wingdings</vt:lpstr>
      <vt:lpstr>Iránytű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FIPT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Gebauer Ferenc</dc:creator>
  <cp:lastModifiedBy>Gebauer Ferenc</cp:lastModifiedBy>
  <cp:revision>114</cp:revision>
  <dcterms:created xsi:type="dcterms:W3CDTF">2009-04-23T07:24:56Z</dcterms:created>
  <dcterms:modified xsi:type="dcterms:W3CDTF">2018-01-07T15:55:51Z</dcterms:modified>
</cp:coreProperties>
</file>